
<file path=[Content_Types].xml><?xml version="1.0" encoding="utf-8"?>
<Types xmlns="http://schemas.openxmlformats.org/package/2006/content-types">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4" r:id="rId1"/>
  </p:sldMasterIdLst>
  <p:notesMasterIdLst>
    <p:notesMasterId r:id="rId23"/>
  </p:notesMasterIdLst>
  <p:sldIdLst>
    <p:sldId id="256" r:id="rId2"/>
    <p:sldId id="257" r:id="rId3"/>
    <p:sldId id="297" r:id="rId4"/>
    <p:sldId id="258" r:id="rId5"/>
    <p:sldId id="289" r:id="rId6"/>
    <p:sldId id="293" r:id="rId7"/>
    <p:sldId id="290" r:id="rId8"/>
    <p:sldId id="291" r:id="rId9"/>
    <p:sldId id="294" r:id="rId10"/>
    <p:sldId id="295" r:id="rId11"/>
    <p:sldId id="299" r:id="rId12"/>
    <p:sldId id="298" r:id="rId13"/>
    <p:sldId id="300" r:id="rId14"/>
    <p:sldId id="303" r:id="rId15"/>
    <p:sldId id="304" r:id="rId16"/>
    <p:sldId id="301" r:id="rId17"/>
    <p:sldId id="302" r:id="rId18"/>
    <p:sldId id="305" r:id="rId19"/>
    <p:sldId id="307" r:id="rId20"/>
    <p:sldId id="306" r:id="rId21"/>
    <p:sldId id="287" r:id="rId22"/>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7A062-EC96-4767-BDD2-F6713A571D54}" v="2469" dt="2021-01-19T08:00:50.291"/>
    <p1510:client id="{31CE3EBA-8787-40AE-8284-810BF48D59F0}" v="721" dt="2021-01-19T10:22:11.825"/>
    <p1510:client id="{3C3137B2-7BEA-4017-89B3-62FCD785C028}" v="10" dt="2021-01-19T10:37:36.29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291" autoAdjust="0"/>
  </p:normalViewPr>
  <p:slideViewPr>
    <p:cSldViewPr>
      <p:cViewPr varScale="1">
        <p:scale>
          <a:sx n="71" d="100"/>
          <a:sy n="71" d="100"/>
        </p:scale>
        <p:origin x="774"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279EB0A6-DF7E-49A2-BA85-0B405144CEF6}" type="datetimeFigureOut">
              <a:rPr lang="en-US" smtClean="0"/>
              <a:t>09-Aug-21</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DBFFB9A1-0935-4A33-B25F-F6831DDFCE56}" type="slidenum">
              <a:rPr lang="en-US" smtClean="0"/>
              <a:t>‹#›</a:t>
            </a:fld>
            <a:endParaRPr lang="en-US"/>
          </a:p>
        </p:txBody>
      </p:sp>
    </p:spTree>
    <p:extLst>
      <p:ext uri="{BB962C8B-B14F-4D97-AF65-F5344CB8AC3E}">
        <p14:creationId xmlns:p14="http://schemas.microsoft.com/office/powerpoint/2010/main" val="1772321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1942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32541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26976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22222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9805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44706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37802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5892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2970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048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09-Aug-21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43914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09-Aug-21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538186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09-Aug-21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5987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09-Aug-21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74266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09-Aug-21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5152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09-Aug-21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01218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t>09-Aug-21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13739746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Programmable_logic_controller" TargetMode="External"/><Relationship Id="rId2" Type="http://schemas.openxmlformats.org/officeDocument/2006/relationships/hyperlink" Target="https://technoclog.com/" TargetMode="External"/><Relationship Id="rId1" Type="http://schemas.openxmlformats.org/officeDocument/2006/relationships/slideLayout" Target="../slideLayouts/slideLayout2.xml"/><Relationship Id="rId4" Type="http://schemas.openxmlformats.org/officeDocument/2006/relationships/hyperlink" Target="https://en.wikipedia.org/wiki/Automa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42764" y="3086480"/>
            <a:ext cx="6825235" cy="939800"/>
          </a:xfrm>
          <a:prstGeom prst="rect">
            <a:avLst/>
          </a:prstGeom>
        </p:spPr>
        <p:txBody>
          <a:bodyPr vert="horz" wrap="square" lIns="0" tIns="12700" rIns="0" bIns="0" rtlCol="0">
            <a:spAutoFit/>
          </a:bodyPr>
          <a:lstStyle/>
          <a:p>
            <a:pPr marL="12700">
              <a:lnSpc>
                <a:spcPct val="100000"/>
              </a:lnSpc>
              <a:spcBef>
                <a:spcPts val="100"/>
              </a:spcBef>
            </a:pPr>
            <a:r>
              <a:rPr sz="6000" spc="-5" dirty="0">
                <a:solidFill>
                  <a:srgbClr val="001F5F"/>
                </a:solidFill>
                <a:latin typeface="Times New Roman"/>
                <a:cs typeface="Times New Roman"/>
              </a:rPr>
              <a:t>WELCOME</a:t>
            </a:r>
            <a:endParaRPr sz="6000" dirty="0">
              <a:latin typeface="Times New Roman"/>
              <a:cs typeface="Times New Roman"/>
            </a:endParaRPr>
          </a:p>
        </p:txBody>
      </p:sp>
      <p:sp>
        <p:nvSpPr>
          <p:cNvPr id="4" name="object 2">
            <a:extLst>
              <a:ext uri="{FF2B5EF4-FFF2-40B4-BE49-F238E27FC236}">
                <a16:creationId xmlns:a16="http://schemas.microsoft.com/office/drawing/2014/main" id="{EBAD5D45-699C-43E0-829A-FD53B886A670}"/>
              </a:ext>
            </a:extLst>
          </p:cNvPr>
          <p:cNvSpPr/>
          <p:nvPr/>
        </p:nvSpPr>
        <p:spPr>
          <a:xfrm>
            <a:off x="0" y="0"/>
            <a:ext cx="843280" cy="5666740"/>
          </a:xfrm>
          <a:custGeom>
            <a:avLst/>
            <a:gdLst/>
            <a:ahLst/>
            <a:cxnLst/>
            <a:rect l="l" t="t" r="r" b="b"/>
            <a:pathLst>
              <a:path w="843280" h="5666740">
                <a:moveTo>
                  <a:pt x="842772" y="0"/>
                </a:moveTo>
                <a:lnTo>
                  <a:pt x="0" y="0"/>
                </a:lnTo>
                <a:lnTo>
                  <a:pt x="0" y="5666232"/>
                </a:lnTo>
                <a:lnTo>
                  <a:pt x="842772" y="0"/>
                </a:lnTo>
                <a:close/>
              </a:path>
            </a:pathLst>
          </a:custGeom>
          <a:solidFill>
            <a:srgbClr val="90C225">
              <a:alpha val="85096"/>
            </a:srgbClr>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303A57-0ADE-4AD0-B5E2-0A6EC6495AAE}"/>
              </a:ext>
            </a:extLst>
          </p:cNvPr>
          <p:cNvSpPr>
            <a:spLocks noGrp="1"/>
          </p:cNvSpPr>
          <p:nvPr>
            <p:ph idx="1"/>
          </p:nvPr>
        </p:nvSpPr>
        <p:spPr>
          <a:xfrm>
            <a:off x="609600" y="457200"/>
            <a:ext cx="9067800" cy="6553200"/>
          </a:xfrm>
        </p:spPr>
        <p:txBody>
          <a:bodyPr/>
          <a:lstStyle/>
          <a:p>
            <a:pPr marL="0" indent="0">
              <a:buNone/>
            </a:pPr>
            <a:r>
              <a:rPr lang="en-US" sz="2000" b="1" dirty="0">
                <a:solidFill>
                  <a:srgbClr val="000000"/>
                </a:solidFill>
                <a:effectLst/>
                <a:latin typeface="Times New Roman" panose="02020603050405020304" pitchFamily="18" charset="0"/>
                <a:ea typeface="Times New Roman" panose="02020603050405020304" pitchFamily="18" charset="0"/>
              </a:rPr>
              <a:t>Operations and tasks of SCADA</a:t>
            </a:r>
          </a:p>
          <a:p>
            <a:pPr>
              <a:buClrTx/>
              <a:buFont typeface="Arial" panose="020B0604020202020204" pitchFamily="34" charset="0"/>
              <a:buChar char="•"/>
            </a:pPr>
            <a:r>
              <a:rPr lang="en-US" sz="2000" dirty="0">
                <a:solidFill>
                  <a:schemeClr val="tx1"/>
                </a:solidFill>
                <a:effectLst/>
                <a:latin typeface="Times New Roman" panose="02020603050405020304" pitchFamily="18" charset="0"/>
                <a:ea typeface="Calibri" panose="020F0502020204030204" pitchFamily="34" charset="0"/>
              </a:rPr>
              <a:t>Controlling field devices</a:t>
            </a:r>
            <a:endParaRPr lang="en-US" sz="2000" b="1" dirty="0">
              <a:solidFill>
                <a:schemeClr val="tx1"/>
              </a:solidFill>
              <a:latin typeface="Times New Roman" panose="02020603050405020304" pitchFamily="18" charset="0"/>
              <a:ea typeface="Calibri" panose="020F0502020204030204" pitchFamily="34" charset="0"/>
            </a:endParaRPr>
          </a:p>
          <a:p>
            <a:pPr>
              <a:buClrTx/>
              <a:buFont typeface="Arial" panose="020B0604020202020204" pitchFamily="34" charset="0"/>
              <a:buChar char="•"/>
            </a:pPr>
            <a:r>
              <a:rPr lang="en-US" sz="2000" dirty="0">
                <a:solidFill>
                  <a:schemeClr val="tx1"/>
                </a:solidFill>
                <a:effectLst/>
                <a:latin typeface="Times New Roman" panose="02020603050405020304" pitchFamily="18" charset="0"/>
                <a:ea typeface="Calibri" panose="020F0502020204030204" pitchFamily="34" charset="0"/>
              </a:rPr>
              <a:t>Alarm handling</a:t>
            </a:r>
            <a:endParaRPr lang="en-US" sz="2000" b="1" dirty="0">
              <a:solidFill>
                <a:schemeClr val="tx1"/>
              </a:solidFill>
              <a:effectLst/>
              <a:latin typeface="Times New Roman" panose="02020603050405020304" pitchFamily="18" charset="0"/>
              <a:ea typeface="Calibri" panose="020F0502020204030204" pitchFamily="34" charset="0"/>
            </a:endParaRPr>
          </a:p>
          <a:p>
            <a:pPr>
              <a:buClrTx/>
              <a:buFont typeface="Arial" panose="020B0604020202020204" pitchFamily="34" charset="0"/>
              <a:buChar char="•"/>
            </a:pPr>
            <a:r>
              <a:rPr lang="en-US" sz="2000" dirty="0">
                <a:solidFill>
                  <a:schemeClr val="tx1"/>
                </a:solidFill>
                <a:effectLst/>
                <a:latin typeface="Times New Roman" panose="02020603050405020304" pitchFamily="18" charset="0"/>
                <a:ea typeface="Calibri" panose="020F0502020204030204" pitchFamily="34" charset="0"/>
              </a:rPr>
              <a:t>Limits changing</a:t>
            </a:r>
            <a:endParaRPr lang="en-US" sz="2000" b="1" dirty="0">
              <a:solidFill>
                <a:schemeClr val="tx1"/>
              </a:solidFill>
              <a:latin typeface="Times New Roman" panose="02020603050405020304" pitchFamily="18" charset="0"/>
              <a:ea typeface="Calibri" panose="020F0502020204030204" pitchFamily="34" charset="0"/>
            </a:endParaRPr>
          </a:p>
          <a:p>
            <a:pPr>
              <a:buClrTx/>
              <a:buFont typeface="Arial" panose="020B0604020202020204" pitchFamily="34" charset="0"/>
              <a:buChar char="•"/>
            </a:pPr>
            <a:r>
              <a:rPr lang="en-US" sz="2000" dirty="0">
                <a:solidFill>
                  <a:schemeClr val="tx1"/>
                </a:solidFill>
                <a:effectLst/>
                <a:latin typeface="Times New Roman" panose="02020603050405020304" pitchFamily="18" charset="0"/>
                <a:ea typeface="Calibri" panose="020F0502020204030204" pitchFamily="34" charset="0"/>
              </a:rPr>
              <a:t>Operation Modes</a:t>
            </a:r>
            <a:endParaRPr lang="en-US" sz="2000" b="1" dirty="0">
              <a:solidFill>
                <a:schemeClr val="tx1"/>
              </a:solidFill>
              <a:effectLst/>
              <a:latin typeface="Times New Roman" panose="02020603050405020304" pitchFamily="18" charset="0"/>
              <a:ea typeface="Calibri" panose="020F0502020204030204" pitchFamily="34" charset="0"/>
            </a:endParaRPr>
          </a:p>
          <a:p>
            <a:pPr>
              <a:buClrTx/>
              <a:buFont typeface="Arial" panose="020B0604020202020204" pitchFamily="34" charset="0"/>
              <a:buChar char="•"/>
            </a:pPr>
            <a:r>
              <a:rPr lang="en-US" sz="2000" dirty="0">
                <a:solidFill>
                  <a:schemeClr val="tx1"/>
                </a:solidFill>
                <a:effectLst/>
                <a:latin typeface="Times New Roman" panose="02020603050405020304" pitchFamily="18" charset="0"/>
                <a:ea typeface="Calibri" panose="020F0502020204030204" pitchFamily="34" charset="0"/>
              </a:rPr>
              <a:t>Data archiving</a:t>
            </a:r>
            <a:endParaRPr lang="en-US" sz="2000" b="1" dirty="0">
              <a:solidFill>
                <a:schemeClr val="tx1"/>
              </a:solidFill>
              <a:latin typeface="Times New Roman" panose="02020603050405020304" pitchFamily="18" charset="0"/>
              <a:ea typeface="Calibri" panose="020F0502020204030204" pitchFamily="34" charset="0"/>
            </a:endParaRPr>
          </a:p>
          <a:p>
            <a:pPr>
              <a:buClrTx/>
              <a:buFont typeface="Arial" panose="020B0604020202020204" pitchFamily="34" charset="0"/>
              <a:buChar char="•"/>
            </a:pPr>
            <a:r>
              <a:rPr lang="en-US" sz="2000" dirty="0">
                <a:solidFill>
                  <a:schemeClr val="tx1"/>
                </a:solidFill>
                <a:effectLst/>
                <a:latin typeface="Times New Roman" panose="02020603050405020304" pitchFamily="18" charset="0"/>
                <a:ea typeface="Calibri" panose="020F0502020204030204" pitchFamily="34" charset="0"/>
              </a:rPr>
              <a:t>Events logging</a:t>
            </a:r>
            <a:endParaRPr lang="en-US" sz="2000" b="1" dirty="0">
              <a:solidFill>
                <a:schemeClr val="tx1"/>
              </a:solidFill>
              <a:effectLst/>
              <a:latin typeface="Times New Roman" panose="02020603050405020304" pitchFamily="18" charset="0"/>
              <a:ea typeface="Calibri" panose="020F0502020204030204" pitchFamily="34" charset="0"/>
            </a:endParaRPr>
          </a:p>
          <a:p>
            <a:pPr>
              <a:buClrTx/>
              <a:buFont typeface="Arial" panose="020B0604020202020204" pitchFamily="34" charset="0"/>
              <a:buChar char="•"/>
            </a:pPr>
            <a:r>
              <a:rPr lang="en-US" sz="2000" dirty="0">
                <a:solidFill>
                  <a:schemeClr val="tx1"/>
                </a:solidFill>
                <a:effectLst/>
                <a:latin typeface="Times New Roman" panose="02020603050405020304" pitchFamily="18" charset="0"/>
                <a:ea typeface="Calibri" panose="020F0502020204030204" pitchFamily="34" charset="0"/>
              </a:rPr>
              <a:t>Production of reports &amp; trend charts</a:t>
            </a:r>
          </a:p>
          <a:p>
            <a:pPr marL="0" indent="0">
              <a:buClrTx/>
              <a:buNone/>
            </a:pPr>
            <a:endParaRPr lang="en-US" sz="2000" dirty="0">
              <a:solidFill>
                <a:schemeClr val="tx1"/>
              </a:solidFill>
              <a:effectLst/>
              <a:latin typeface="Times New Roman" panose="02020603050405020304" pitchFamily="18" charset="0"/>
              <a:ea typeface="Calibri" panose="020F0502020204030204" pitchFamily="34" charset="0"/>
            </a:endParaRPr>
          </a:p>
          <a:p>
            <a:pPr marL="0" indent="0">
              <a:buClrTx/>
              <a:buNone/>
            </a:pP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Potential benefits of SCADA</a:t>
            </a:r>
          </a:p>
          <a:p>
            <a:pPr>
              <a:buClrTx/>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The amount of speciﬁc development that needs to be performed by the end user is limited, especially with suitable engineering</a:t>
            </a:r>
          </a:p>
          <a:p>
            <a:pPr>
              <a:buClrTx/>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Reliability and robustness</a:t>
            </a:r>
            <a:r>
              <a:rPr lang="en-US" sz="2000" dirty="0">
                <a:solidFill>
                  <a:srgbClr val="000000"/>
                </a:solidFill>
                <a:latin typeface="Times New Roman" panose="02020603050405020304" pitchFamily="18" charset="0"/>
                <a:ea typeface="Times New Roman" panose="02020603050405020304" pitchFamily="18" charset="0"/>
              </a:rPr>
              <a:t>.</a:t>
            </a:r>
          </a:p>
          <a:p>
            <a:pPr>
              <a:buClrTx/>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Technical support and maintenance by the vendor</a:t>
            </a:r>
            <a:endParaRPr lang="en-US" sz="2000" dirty="0">
              <a:solidFill>
                <a:schemeClr val="tx1"/>
              </a:solidFill>
              <a:latin typeface="Times New Roman" panose="02020603050405020304" pitchFamily="18" charset="0"/>
              <a:cs typeface="Times New Roman" panose="02020603050405020304" pitchFamily="18" charset="0"/>
            </a:endParaRPr>
          </a:p>
          <a:p>
            <a:pPr marL="0" indent="0">
              <a:buClrTx/>
              <a:buNone/>
            </a:pPr>
            <a:endParaRPr lang="en-US" dirty="0">
              <a:solidFill>
                <a:schemeClr val="tx1"/>
              </a:solidFill>
            </a:endParaRPr>
          </a:p>
        </p:txBody>
      </p:sp>
    </p:spTree>
    <p:extLst>
      <p:ext uri="{BB962C8B-B14F-4D97-AF65-F5344CB8AC3E}">
        <p14:creationId xmlns:p14="http://schemas.microsoft.com/office/powerpoint/2010/main" val="196362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1D3B-6274-43A4-B37B-1C63497CB926}"/>
              </a:ext>
            </a:extLst>
          </p:cNvPr>
          <p:cNvSpPr>
            <a:spLocks noGrp="1"/>
          </p:cNvSpPr>
          <p:nvPr>
            <p:ph type="title"/>
          </p:nvPr>
        </p:nvSpPr>
        <p:spPr>
          <a:xfrm>
            <a:off x="677334" y="359466"/>
            <a:ext cx="8596668" cy="609600"/>
          </a:xfrm>
        </p:spPr>
        <p:txBody>
          <a:bodyPr>
            <a:normAutofit fontScale="90000"/>
          </a:bodyPr>
          <a:lstStyle/>
          <a:p>
            <a:r>
              <a:rPr lang="en-US" dirty="0">
                <a:latin typeface="Times New Roman" panose="02020603050405020304" pitchFamily="18" charset="0"/>
                <a:cs typeface="Times New Roman" panose="02020603050405020304" pitchFamily="18" charset="0"/>
              </a:rPr>
              <a:t>Subroutine</a:t>
            </a:r>
          </a:p>
        </p:txBody>
      </p:sp>
      <p:sp>
        <p:nvSpPr>
          <p:cNvPr id="3" name="Content Placeholder 2">
            <a:extLst>
              <a:ext uri="{FF2B5EF4-FFF2-40B4-BE49-F238E27FC236}">
                <a16:creationId xmlns:a16="http://schemas.microsoft.com/office/drawing/2014/main" id="{57E7D3A2-C67F-400D-A2CE-DC3CCAB5E22B}"/>
              </a:ext>
            </a:extLst>
          </p:cNvPr>
          <p:cNvSpPr>
            <a:spLocks noGrp="1"/>
          </p:cNvSpPr>
          <p:nvPr>
            <p:ph idx="1"/>
          </p:nvPr>
        </p:nvSpPr>
        <p:spPr>
          <a:xfrm>
            <a:off x="677334" y="969066"/>
            <a:ext cx="8923866" cy="783534"/>
          </a:xfrm>
        </p:spPr>
        <p:txBody>
          <a:bodyPr>
            <a:normAutofit/>
          </a:bodyPr>
          <a:lstStyle/>
          <a:p>
            <a:pPr marL="0" indent="0">
              <a:buNone/>
            </a:pPr>
            <a:r>
              <a:rPr lang="en-US" sz="2000" dirty="0">
                <a:solidFill>
                  <a:schemeClr val="tx1"/>
                </a:solidFill>
                <a:effectLst/>
                <a:latin typeface="Times New Roman" panose="02020603050405020304" pitchFamily="18" charset="0"/>
                <a:ea typeface="Calibri" panose="020F0502020204030204" pitchFamily="34" charset="0"/>
              </a:rPr>
              <a:t>A subroutine (also called a subprogram) is an abstraction of a process that is called. The caller passes arguments to the subroutine which accepts them as parameters. </a:t>
            </a:r>
            <a:endParaRPr lang="en-US" sz="2000" dirty="0">
              <a:solidFill>
                <a:schemeClr val="tx1"/>
              </a:solidFill>
            </a:endParaRPr>
          </a:p>
        </p:txBody>
      </p:sp>
      <p:pic>
        <p:nvPicPr>
          <p:cNvPr id="4" name="Picture 3" descr="Subroutine, Subroutine nesting and Stack memory - GeeksforGeeks">
            <a:extLst>
              <a:ext uri="{FF2B5EF4-FFF2-40B4-BE49-F238E27FC236}">
                <a16:creationId xmlns:a16="http://schemas.microsoft.com/office/drawing/2014/main" id="{BDA91DE1-C271-40A1-997B-B7A771D8262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1861079"/>
            <a:ext cx="3067050" cy="144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47C61EF6-A79A-4147-A094-E4D0EDD7CD04}"/>
              </a:ext>
            </a:extLst>
          </p:cNvPr>
          <p:cNvSpPr txBox="1"/>
          <p:nvPr/>
        </p:nvSpPr>
        <p:spPr>
          <a:xfrm>
            <a:off x="533400" y="3476992"/>
            <a:ext cx="10744200" cy="3176767"/>
          </a:xfrm>
          <a:prstGeom prst="rect">
            <a:avLst/>
          </a:prstGeom>
          <a:noFill/>
        </p:spPr>
        <p:txBody>
          <a:bodyPr wrap="square">
            <a:spAutoFit/>
          </a:bodyPr>
          <a:lstStyle/>
          <a:p>
            <a:pPr marL="342900" marR="190500" lvl="0" indent="-342900">
              <a:lnSpc>
                <a:spcPct val="150000"/>
              </a:lnSpc>
              <a:spcBef>
                <a:spcPts val="0"/>
              </a:spcBef>
              <a:spcAft>
                <a:spcPts val="1000"/>
              </a:spcAft>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Here’s the order what happens in a subroutine</a:t>
            </a:r>
          </a:p>
          <a:p>
            <a:pPr marL="342900" marR="190500" lvl="0" indent="-342900">
              <a:lnSpc>
                <a:spcPct val="150000"/>
              </a:lnSpc>
              <a:spcBef>
                <a:spcPts val="0"/>
              </a:spcBef>
              <a:spcAft>
                <a:spcPts val="1000"/>
              </a:spcAft>
              <a:buFont typeface="Arial" panose="020B0604020202020204" pitchFamily="34" charset="0"/>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Rungs of a Calling Routine run until it reaches a Subroutine Call.</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190500" lvl="0" indent="-342900">
              <a:lnSpc>
                <a:spcPct val="150000"/>
              </a:lnSpc>
              <a:spcBef>
                <a:spcPts val="0"/>
              </a:spcBef>
              <a:spcAft>
                <a:spcPts val="1000"/>
              </a:spcAft>
              <a:buFont typeface="Arial" panose="020B0604020202020204" pitchFamily="34" charset="0"/>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is passed from Calling Routine Tags to Subroutine Tags (optional).</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190500" lvl="0" indent="-342900">
              <a:lnSpc>
                <a:spcPct val="150000"/>
              </a:lnSpc>
              <a:spcBef>
                <a:spcPts val="0"/>
              </a:spcBef>
              <a:spcAft>
                <a:spcPts val="1000"/>
              </a:spcAft>
              <a:buFont typeface="Arial" panose="020B0604020202020204" pitchFamily="34" charset="0"/>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Subroutine runs until it reaches a </a:t>
            </a:r>
            <a:r>
              <a:rPr lang="en-US"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statement.</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190500" lvl="0" indent="-342900">
              <a:lnSpc>
                <a:spcPct val="150000"/>
              </a:lnSpc>
              <a:spcBef>
                <a:spcPts val="0"/>
              </a:spcBef>
              <a:spcAft>
                <a:spcPts val="1000"/>
              </a:spcAft>
              <a:buFont typeface="Arial" panose="020B0604020202020204" pitchFamily="34" charset="0"/>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passed by reference is passed from Subroutine Tags to Calling Routine Tags (optional).</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190500" lvl="0" indent="-342900" algn="just">
              <a:lnSpc>
                <a:spcPct val="150000"/>
              </a:lnSpc>
              <a:spcBef>
                <a:spcPts val="0"/>
              </a:spcBef>
              <a:spcAft>
                <a:spcPts val="1000"/>
              </a:spcAft>
              <a:buFont typeface="Arial" panose="020B0604020202020204" pitchFamily="34" charset="0"/>
              <a:buChar char="•"/>
              <a:tabLst>
                <a:tab pos="457200" algn="l"/>
              </a:tabLs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Calling Routine continues with the rung that follows the Subroutine Call.</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3407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B5B6C49-650A-4040-AC3F-85F6E1DABDFA}"/>
              </a:ext>
            </a:extLst>
          </p:cNvPr>
          <p:cNvSpPr>
            <a:spLocks noGrp="1"/>
          </p:cNvSpPr>
          <p:nvPr>
            <p:ph idx="1"/>
          </p:nvPr>
        </p:nvSpPr>
        <p:spPr>
          <a:xfrm>
            <a:off x="677334" y="1143000"/>
            <a:ext cx="8923866" cy="4953000"/>
          </a:xfrm>
        </p:spPr>
        <p:txBody>
          <a:bodyPr/>
          <a:lstStyle/>
          <a:p>
            <a:pPr marL="0" indent="0">
              <a:buNone/>
            </a:pPr>
            <a:r>
              <a:rPr lang="en-US" sz="2000" dirty="0">
                <a:solidFill>
                  <a:schemeClr val="tx1"/>
                </a:solidFill>
                <a:latin typeface="Times New Roman" panose="02020603050405020304" pitchFamily="18" charset="0"/>
                <a:ea typeface="Times New Roman" panose="02020603050405020304" pitchFamily="18" charset="0"/>
              </a:rPr>
              <a:t>Communication Ports</a:t>
            </a:r>
            <a:r>
              <a:rPr lang="en-US" sz="2000" dirty="0">
                <a:solidFill>
                  <a:schemeClr val="tx1"/>
                </a:solidFill>
                <a:effectLst/>
                <a:latin typeface="Times New Roman" panose="02020603050405020304" pitchFamily="18" charset="0"/>
                <a:ea typeface="Times New Roman" panose="02020603050405020304" pitchFamily="18" charset="0"/>
              </a:rPr>
              <a:t> is a hardware device used for connecting peripherals devices with the computer</a:t>
            </a:r>
          </a:p>
          <a:p>
            <a:pPr marL="0" indent="0">
              <a:buNone/>
            </a:pPr>
            <a:endParaRPr lang="en-US" dirty="0">
              <a:solidFill>
                <a:schemeClr val="tx1"/>
              </a:solidFill>
            </a:endParaRPr>
          </a:p>
        </p:txBody>
      </p:sp>
      <p:sp>
        <p:nvSpPr>
          <p:cNvPr id="3" name="Title 1">
            <a:extLst>
              <a:ext uri="{FF2B5EF4-FFF2-40B4-BE49-F238E27FC236}">
                <a16:creationId xmlns:a16="http://schemas.microsoft.com/office/drawing/2014/main" id="{2938E323-DBC4-46E9-A93B-CAC1688818F8}"/>
              </a:ext>
            </a:extLst>
          </p:cNvPr>
          <p:cNvSpPr>
            <a:spLocks noGrp="1"/>
          </p:cNvSpPr>
          <p:nvPr>
            <p:ph type="title"/>
          </p:nvPr>
        </p:nvSpPr>
        <p:spPr>
          <a:xfrm>
            <a:off x="677334" y="332962"/>
            <a:ext cx="8596668" cy="609600"/>
          </a:xfrm>
        </p:spPr>
        <p:txBody>
          <a:bodyPr>
            <a:noAutofit/>
          </a:bodyPr>
          <a:lstStyle/>
          <a:p>
            <a:r>
              <a:rPr lang="en-US" dirty="0">
                <a:effectLst/>
                <a:latin typeface="Times New Roman" panose="02020603050405020304" pitchFamily="18" charset="0"/>
                <a:ea typeface="Calibri" panose="020F0502020204030204" pitchFamily="34" charset="0"/>
              </a:rPr>
              <a:t>Communication ports </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7C0DBBD-D5F5-4273-A3B0-F1ECDFA74E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49419"/>
            <a:ext cx="4114800" cy="4349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056DD7CA-2AEB-4B6C-8ED4-AF8964F1AE41}"/>
              </a:ext>
            </a:extLst>
          </p:cNvPr>
          <p:cNvSpPr txBox="1"/>
          <p:nvPr/>
        </p:nvSpPr>
        <p:spPr>
          <a:xfrm>
            <a:off x="5486400" y="2590800"/>
            <a:ext cx="5029200" cy="2954655"/>
          </a:xfrm>
          <a:prstGeom prst="rect">
            <a:avLst/>
          </a:prstGeom>
          <a:noFill/>
        </p:spPr>
        <p:txBody>
          <a:bodyPr wrap="square" rtlCol="0">
            <a:spAutoFit/>
          </a:bodyPr>
          <a:lstStyle/>
          <a:p>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Some of the Communication Ports are:</a:t>
            </a:r>
          </a:p>
          <a:p>
            <a:endPar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Serial Port</a:t>
            </a:r>
            <a:endParaRPr lang="en-US" sz="2400"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Parallel Port </a:t>
            </a:r>
          </a:p>
          <a:p>
            <a:pPr marL="342900" indent="-342900">
              <a:buFont typeface="Arial" panose="020B0604020202020204" pitchFamily="34" charset="0"/>
              <a:buChar char="•"/>
            </a:pPr>
            <a:r>
              <a:rPr lang="en-US" sz="240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VGA Port</a:t>
            </a:r>
            <a:endParaRPr lang="en-US" sz="2400" i="1"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HDMI</a:t>
            </a:r>
            <a:endParaRPr lang="en-US" sz="2400"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USB</a:t>
            </a:r>
            <a:endParaRPr lang="en-US" sz="2400"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5680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0161-235F-49A3-8399-162F4670428C}"/>
              </a:ext>
            </a:extLst>
          </p:cNvPr>
          <p:cNvSpPr>
            <a:spLocks noGrp="1"/>
          </p:cNvSpPr>
          <p:nvPr>
            <p:ph type="title"/>
          </p:nvPr>
        </p:nvSpPr>
        <p:spPr>
          <a:xfrm>
            <a:off x="677334" y="304800"/>
            <a:ext cx="8596668" cy="685800"/>
          </a:xfrm>
        </p:spPr>
        <p:txBody>
          <a:bodyPr/>
          <a:lstStyle/>
          <a:p>
            <a:r>
              <a:rPr lang="en-US" dirty="0">
                <a:latin typeface="Times New Roman" panose="02020603050405020304" pitchFamily="18" charset="0"/>
                <a:cs typeface="Times New Roman" panose="02020603050405020304" pitchFamily="18" charset="0"/>
              </a:rPr>
              <a:t>Mini-Project Carried Out At Internship</a:t>
            </a:r>
          </a:p>
        </p:txBody>
      </p:sp>
      <p:sp>
        <p:nvSpPr>
          <p:cNvPr id="3" name="Content Placeholder 2">
            <a:extLst>
              <a:ext uri="{FF2B5EF4-FFF2-40B4-BE49-F238E27FC236}">
                <a16:creationId xmlns:a16="http://schemas.microsoft.com/office/drawing/2014/main" id="{89F3A8AD-D9FA-409F-9703-E596D8F225E0}"/>
              </a:ext>
            </a:extLst>
          </p:cNvPr>
          <p:cNvSpPr>
            <a:spLocks noGrp="1"/>
          </p:cNvSpPr>
          <p:nvPr>
            <p:ph idx="1"/>
          </p:nvPr>
        </p:nvSpPr>
        <p:spPr>
          <a:xfrm>
            <a:off x="677334" y="1027043"/>
            <a:ext cx="9533466" cy="1182757"/>
          </a:xfrm>
        </p:spPr>
        <p:txBody>
          <a:bodyPr>
            <a:norm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“Bottle Filling For Different Measurements using PLC and SCADA”</a:t>
            </a:r>
          </a:p>
          <a:p>
            <a:pPr>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Project Objective:</a:t>
            </a:r>
          </a:p>
        </p:txBody>
      </p:sp>
      <p:pic>
        <p:nvPicPr>
          <p:cNvPr id="4" name="Picture 3">
            <a:extLst>
              <a:ext uri="{FF2B5EF4-FFF2-40B4-BE49-F238E27FC236}">
                <a16:creationId xmlns:a16="http://schemas.microsoft.com/office/drawing/2014/main" id="{9AAD7B5D-BAB3-477A-A468-2C97850144F5}"/>
              </a:ext>
            </a:extLst>
          </p:cNvPr>
          <p:cNvPicPr/>
          <p:nvPr/>
        </p:nvPicPr>
        <p:blipFill>
          <a:blip r:embed="rId2">
            <a:extLst>
              <a:ext uri="{28A0092B-C50C-407E-A947-70E740481C1C}">
                <a14:useLocalDpi xmlns:a14="http://schemas.microsoft.com/office/drawing/2010/main" val="0"/>
              </a:ext>
            </a:extLst>
          </a:blip>
          <a:stretch>
            <a:fillRect/>
          </a:stretch>
        </p:blipFill>
        <p:spPr>
          <a:xfrm>
            <a:off x="5782734" y="1905000"/>
            <a:ext cx="6104466" cy="403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47B1BB34-D55E-4C3B-B61C-CF71EC937D9A}"/>
              </a:ext>
            </a:extLst>
          </p:cNvPr>
          <p:cNvSpPr txBox="1"/>
          <p:nvPr/>
        </p:nvSpPr>
        <p:spPr>
          <a:xfrm>
            <a:off x="533400" y="2257286"/>
            <a:ext cx="5105400" cy="3371885"/>
          </a:xfrm>
          <a:prstGeom prst="rect">
            <a:avLst/>
          </a:prstGeom>
          <a:noFill/>
        </p:spPr>
        <p:txBody>
          <a:bodyPr wrap="square">
            <a:spAutoFit/>
          </a:bodyPr>
          <a:lstStyle/>
          <a:p>
            <a:pPr marL="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design a system using Programmable Logic Controller and SCADA Window with the speciﬁcations given: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There are five Push Buttons Start PB , Stop PB,500 ML PB,1000 ML PB, Sample PB.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One Motor is connected to Conveyor.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Five Sensors are Start, Stop, Filling, capping and Labeling sensor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346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4DE45-B343-411F-BD9E-A56017F17FDB}"/>
              </a:ext>
            </a:extLst>
          </p:cNvPr>
          <p:cNvSpPr>
            <a:spLocks noGrp="1"/>
          </p:cNvSpPr>
          <p:nvPr>
            <p:ph idx="1"/>
          </p:nvPr>
        </p:nvSpPr>
        <p:spPr>
          <a:xfrm>
            <a:off x="609600" y="457200"/>
            <a:ext cx="8596668" cy="6172200"/>
          </a:xfrm>
        </p:spPr>
        <p:txBody>
          <a:bodyPr>
            <a:normAutofit/>
          </a:bodyPr>
          <a:lstStyle/>
          <a:p>
            <a:pPr>
              <a:buClrTx/>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Abstract</a:t>
            </a:r>
          </a:p>
          <a:p>
            <a:pPr marL="0" indent="0" algn="just">
              <a:buClrTx/>
              <a:buNone/>
            </a:pPr>
            <a:r>
              <a:rPr lang="en-US" sz="2000" dirty="0">
                <a:effectLst/>
                <a:latin typeface="Times New Roman" panose="02020603050405020304" pitchFamily="18" charset="0"/>
                <a:ea typeface="CIDFont+F7"/>
                <a:cs typeface="Times New Roman" panose="02020603050405020304" pitchFamily="18" charset="0"/>
              </a:rPr>
              <a:t>	</a:t>
            </a:r>
            <a:r>
              <a:rPr lang="en-US" sz="2000" dirty="0">
                <a:solidFill>
                  <a:schemeClr val="tx1"/>
                </a:solidFill>
                <a:effectLst/>
                <a:latin typeface="Times New Roman" panose="02020603050405020304" pitchFamily="18" charset="0"/>
                <a:ea typeface="CIDFont+F7"/>
                <a:cs typeface="Times New Roman" panose="02020603050405020304" pitchFamily="18" charset="0"/>
              </a:rPr>
              <a:t>The Abstract of our project is to design, develop and monitor “An Bottle filling system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Different Measurements</a:t>
            </a: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tx1"/>
                </a:solidFill>
                <a:effectLst/>
                <a:latin typeface="Times New Roman" panose="02020603050405020304" pitchFamily="18" charset="0"/>
                <a:ea typeface="CIDFont+F7"/>
                <a:cs typeface="Times New Roman" panose="02020603050405020304" pitchFamily="18" charset="0"/>
              </a:rPr>
              <a:t>using PLC”. This work provides with a lot of benefits like low power consumption, low operational cost, less maintenance, accuracy and many more. This project is based on Industrial automation and is a vast application used in many industries like milk industries, chemical, food, mineral water and many industrial manufacturers. A prototype has been developed to illustrate the project.</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buClrTx/>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Introduction</a:t>
            </a:r>
          </a:p>
          <a:p>
            <a:pPr marL="0" indent="0" algn="just">
              <a:buClrTx/>
              <a:buNone/>
            </a:pPr>
            <a:r>
              <a:rPr lang="en-US" sz="2000" dirty="0">
                <a:solidFill>
                  <a:srgbClr val="000000"/>
                </a:solidFill>
                <a:effectLst/>
                <a:latin typeface="Times New Roman" panose="02020603050405020304" pitchFamily="18" charset="0"/>
                <a:ea typeface="Times New Roman" panose="02020603050405020304" pitchFamily="18" charset="0"/>
              </a:rPr>
              <a:t>	Filling is defined as the method in which liquid is packed into the bottle such as water and other beverages. It can be automated by using Programmable Logic Controller (PLC). In the modern world, Programmable Logic Controller (PLC) is used for this purpose. </a:t>
            </a:r>
          </a:p>
          <a:p>
            <a:pPr marL="0" indent="0" algn="just">
              <a:buClrTx/>
              <a:buNone/>
            </a:pPr>
            <a:r>
              <a:rPr lang="en-US" sz="2000" dirty="0">
                <a:solidFill>
                  <a:srgbClr val="000000"/>
                </a:solidFill>
                <a:effectLst/>
                <a:latin typeface="Times New Roman" panose="02020603050405020304" pitchFamily="18" charset="0"/>
                <a:ea typeface="Times New Roman" panose="02020603050405020304" pitchFamily="18" charset="0"/>
              </a:rPr>
              <a:t>	The process is controlled by ladder logic. Filling is controlled by using various methods using motor, Filling sensor, Capping sensor, Labeling sensor, conveyor belt and PLC. This process involves placing bottle on the conveyor and filling the bottle at a time. The purpose of this project is to explain the process of filling bottles at a time.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endParaRPr lang="en-US" sz="2000" b="1" dirty="0">
              <a:solidFill>
                <a:schemeClr val="tx1"/>
              </a:solidFill>
              <a:latin typeface="Times New Roman" panose="02020603050405020304" pitchFamily="18" charset="0"/>
              <a:cs typeface="Times New Roman" panose="02020603050405020304" pitchFamily="18" charset="0"/>
            </a:endParaRPr>
          </a:p>
          <a:p>
            <a:pPr marL="0" indent="0">
              <a:buClrTx/>
              <a:buNone/>
            </a:pPr>
            <a:endParaRPr lang="en-US" sz="1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39106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F008-1FED-49CF-A6A2-EAAE7FDD361F}"/>
              </a:ext>
            </a:extLst>
          </p:cNvPr>
          <p:cNvSpPr>
            <a:spLocks noGrp="1"/>
          </p:cNvSpPr>
          <p:nvPr>
            <p:ph type="title"/>
          </p:nvPr>
        </p:nvSpPr>
        <p:spPr>
          <a:xfrm>
            <a:off x="677334" y="609600"/>
            <a:ext cx="8596668" cy="533400"/>
          </a:xfrm>
        </p:spPr>
        <p:txBody>
          <a:bodyPr>
            <a:normAutofit/>
          </a:bodyPr>
          <a:lstStyle/>
          <a:p>
            <a:pPr marL="342900" indent="-342900">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Working Principle</a:t>
            </a:r>
          </a:p>
        </p:txBody>
      </p:sp>
      <p:pic>
        <p:nvPicPr>
          <p:cNvPr id="4" name="Picture 3">
            <a:extLst>
              <a:ext uri="{FF2B5EF4-FFF2-40B4-BE49-F238E27FC236}">
                <a16:creationId xmlns:a16="http://schemas.microsoft.com/office/drawing/2014/main" id="{BE3FEFA4-F266-4E31-B2E7-416A64EA2F6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90600"/>
            <a:ext cx="7467600" cy="5410200"/>
          </a:xfrm>
          <a:prstGeom prst="rect">
            <a:avLst/>
          </a:prstGeom>
          <a:noFill/>
          <a:ln>
            <a:noFill/>
          </a:ln>
        </p:spPr>
      </p:pic>
    </p:spTree>
    <p:extLst>
      <p:ext uri="{BB962C8B-B14F-4D97-AF65-F5344CB8AC3E}">
        <p14:creationId xmlns:p14="http://schemas.microsoft.com/office/powerpoint/2010/main" val="2856757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D0CE7-8F37-4A50-8BBF-E3B502AF6037}"/>
              </a:ext>
            </a:extLst>
          </p:cNvPr>
          <p:cNvSpPr>
            <a:spLocks noGrp="1"/>
          </p:cNvSpPr>
          <p:nvPr>
            <p:ph type="title"/>
          </p:nvPr>
        </p:nvSpPr>
        <p:spPr>
          <a:xfrm>
            <a:off x="677334" y="304800"/>
            <a:ext cx="8596668" cy="685800"/>
          </a:xfrm>
        </p:spPr>
        <p:txBody>
          <a:bodyPr>
            <a:normAutofit/>
          </a:bodyPr>
          <a:lstStyle/>
          <a:p>
            <a:pPr marL="342900" indent="-342900">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Ladder Logic of Mini-Project</a:t>
            </a:r>
            <a:r>
              <a:rPr lang="en-US" sz="2000" dirty="0">
                <a:solidFill>
                  <a:schemeClr val="tx1"/>
                </a:solidFill>
                <a:latin typeface="Times New Roman" panose="02020603050405020304" pitchFamily="18" charset="0"/>
                <a:cs typeface="Times New Roman" panose="02020603050405020304" pitchFamily="18" charset="0"/>
              </a:rPr>
              <a:t>.</a:t>
            </a:r>
          </a:p>
        </p:txBody>
      </p:sp>
      <p:pic>
        <p:nvPicPr>
          <p:cNvPr id="5" name="20210621_131515">
            <a:hlinkClick r:id="" action="ppaction://media"/>
            <a:extLst>
              <a:ext uri="{FF2B5EF4-FFF2-40B4-BE49-F238E27FC236}">
                <a16:creationId xmlns:a16="http://schemas.microsoft.com/office/drawing/2014/main" id="{D700AB36-BC32-4B14-A150-84A1375B2F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960843"/>
            <a:ext cx="9525000" cy="5654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8485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0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59C568-4A38-4E6A-8102-5FA2E9DDDEBC}"/>
              </a:ext>
            </a:extLst>
          </p:cNvPr>
          <p:cNvSpPr>
            <a:spLocks noGrp="1"/>
          </p:cNvSpPr>
          <p:nvPr>
            <p:ph type="title"/>
          </p:nvPr>
        </p:nvSpPr>
        <p:spPr>
          <a:xfrm>
            <a:off x="677334" y="304800"/>
            <a:ext cx="8596668" cy="685800"/>
          </a:xfrm>
        </p:spPr>
        <p:txBody>
          <a:bodyPr>
            <a:normAutofit/>
          </a:bodyPr>
          <a:lstStyle/>
          <a:p>
            <a:pPr marL="342900" indent="-342900">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SCADA Implementation of Mini-Project.</a:t>
            </a:r>
          </a:p>
        </p:txBody>
      </p:sp>
      <p:pic>
        <p:nvPicPr>
          <p:cNvPr id="5" name="20210621_145258">
            <a:hlinkClick r:id="" action="ppaction://media"/>
            <a:extLst>
              <a:ext uri="{FF2B5EF4-FFF2-40B4-BE49-F238E27FC236}">
                <a16:creationId xmlns:a16="http://schemas.microsoft.com/office/drawing/2014/main" id="{3EDE3688-BC64-4C96-9028-C0972D651F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990600"/>
            <a:ext cx="9734550" cy="5469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9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9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9D0A17-6447-4D2D-8A39-C8BBD1121A19}"/>
              </a:ext>
            </a:extLst>
          </p:cNvPr>
          <p:cNvSpPr>
            <a:spLocks noGrp="1"/>
          </p:cNvSpPr>
          <p:nvPr>
            <p:ph idx="1"/>
          </p:nvPr>
        </p:nvSpPr>
        <p:spPr>
          <a:xfrm>
            <a:off x="457200" y="152401"/>
            <a:ext cx="8596668" cy="609600"/>
          </a:xfrm>
        </p:spPr>
        <p:txBody>
          <a:bodyPr>
            <a:normAutofit/>
          </a:bodyPr>
          <a:lstStyle/>
          <a:p>
            <a:pPr>
              <a:buClrTx/>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Script Written for SCADA Implementation</a:t>
            </a:r>
          </a:p>
        </p:txBody>
      </p:sp>
      <p:pic>
        <p:nvPicPr>
          <p:cNvPr id="4" name="Picture 3">
            <a:extLst>
              <a:ext uri="{FF2B5EF4-FFF2-40B4-BE49-F238E27FC236}">
                <a16:creationId xmlns:a16="http://schemas.microsoft.com/office/drawing/2014/main" id="{1C87BF30-569B-4E2D-8E43-0513737C4450}"/>
              </a:ext>
            </a:extLst>
          </p:cNvPr>
          <p:cNvPicPr/>
          <p:nvPr/>
        </p:nvPicPr>
        <p:blipFill>
          <a:blip r:embed="rId2"/>
          <a:stretch>
            <a:fillRect/>
          </a:stretch>
        </p:blipFill>
        <p:spPr>
          <a:xfrm>
            <a:off x="2590800" y="636105"/>
            <a:ext cx="6553200" cy="6052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1940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B1A2D4-2288-4E11-98CE-14DE19146210}"/>
              </a:ext>
            </a:extLst>
          </p:cNvPr>
          <p:cNvSpPr>
            <a:spLocks noGrp="1"/>
          </p:cNvSpPr>
          <p:nvPr>
            <p:ph idx="1"/>
          </p:nvPr>
        </p:nvSpPr>
        <p:spPr>
          <a:xfrm>
            <a:off x="533400" y="685800"/>
            <a:ext cx="8991600" cy="4876800"/>
          </a:xfrm>
        </p:spPr>
        <p:txBody>
          <a:bodyPr>
            <a:noAutofit/>
          </a:bodyPr>
          <a:lstStyle/>
          <a:p>
            <a:pPr>
              <a:buClrTx/>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Conclusion</a:t>
            </a:r>
          </a:p>
          <a:p>
            <a:pPr marL="0" indent="0">
              <a:buClrTx/>
              <a:buNone/>
            </a:pPr>
            <a:r>
              <a:rPr lang="en-US" sz="2000" dirty="0">
                <a:solidFill>
                  <a:schemeClr val="tx1"/>
                </a:solidFill>
                <a:effectLst/>
                <a:latin typeface="Times New Roman" panose="02020603050405020304" pitchFamily="18" charset="0"/>
                <a:ea typeface="CIDFont+F7"/>
                <a:cs typeface="Times New Roman" panose="02020603050405020304" pitchFamily="18" charset="0"/>
              </a:rPr>
              <a:t>“An Bottle filling system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Different Measurements</a:t>
            </a: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tx1"/>
                </a:solidFill>
                <a:effectLst/>
                <a:latin typeface="Times New Roman" panose="02020603050405020304" pitchFamily="18" charset="0"/>
                <a:ea typeface="CIDFont+F7"/>
                <a:cs typeface="Times New Roman" panose="02020603050405020304" pitchFamily="18" charset="0"/>
              </a:rPr>
              <a:t>using PLC”</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has been developed and implemented. The PLC is used in this system to get more productivity with less time high reliability for and flexible in work. </a:t>
            </a:r>
          </a:p>
          <a:p>
            <a:pPr marL="0" indent="0">
              <a:buClrTx/>
              <a:buNone/>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system is designed to working with different sized bottles by simply change the program. </a:t>
            </a:r>
          </a:p>
          <a:p>
            <a:pPr marL="0" indent="0">
              <a:buClrTx/>
              <a:buNone/>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ladder diagram language is used in this Project because this language is very useful and has a lot of functions so that most of the industrial application uses this language. </a:t>
            </a:r>
          </a:p>
          <a:p>
            <a:pPr marL="0" indent="0">
              <a:buClrTx/>
              <a:buNone/>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SCADA is used to visualize the working of the Project.</a:t>
            </a:r>
            <a:r>
              <a:rPr lang="en-US" sz="2000" dirty="0">
                <a:solidFill>
                  <a:schemeClr val="tx1"/>
                </a:solidFill>
                <a:effectLst/>
                <a:latin typeface="Times New Roman" panose="02020603050405020304" pitchFamily="18" charset="0"/>
                <a:ea typeface="CIDFont+F7"/>
                <a:cs typeface="Times New Roman" panose="02020603050405020304" pitchFamily="18" charset="0"/>
              </a:rPr>
              <a:t> The system has the advantages as simple structure and reliable operation. The system is controlled by PLC</a:t>
            </a: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24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843280" cy="5666740"/>
          </a:xfrm>
          <a:custGeom>
            <a:avLst/>
            <a:gdLst/>
            <a:ahLst/>
            <a:cxnLst/>
            <a:rect l="l" t="t" r="r" b="b"/>
            <a:pathLst>
              <a:path w="843280" h="5666740">
                <a:moveTo>
                  <a:pt x="842772" y="0"/>
                </a:moveTo>
                <a:lnTo>
                  <a:pt x="0" y="0"/>
                </a:lnTo>
                <a:lnTo>
                  <a:pt x="0" y="5666232"/>
                </a:lnTo>
                <a:lnTo>
                  <a:pt x="842772" y="0"/>
                </a:lnTo>
                <a:close/>
              </a:path>
            </a:pathLst>
          </a:custGeom>
          <a:solidFill>
            <a:srgbClr val="90C225">
              <a:alpha val="85096"/>
            </a:srgbClr>
          </a:solidFill>
        </p:spPr>
        <p:txBody>
          <a:bodyPr wrap="square" lIns="0" tIns="0" rIns="0" bIns="0" rtlCol="0"/>
          <a:lstStyle/>
          <a:p>
            <a:endParaRPr/>
          </a:p>
        </p:txBody>
      </p:sp>
      <p:sp>
        <p:nvSpPr>
          <p:cNvPr id="3" name="object 3"/>
          <p:cNvSpPr/>
          <p:nvPr/>
        </p:nvSpPr>
        <p:spPr>
          <a:xfrm>
            <a:off x="3253740" y="266700"/>
            <a:ext cx="6279642" cy="56768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908935" y="1701262"/>
            <a:ext cx="4824465" cy="19983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462308" y="194612"/>
            <a:ext cx="7450392" cy="5588709"/>
          </a:xfrm>
          <a:prstGeom prst="rect">
            <a:avLst/>
          </a:prstGeom>
        </p:spPr>
        <p:txBody>
          <a:bodyPr vert="horz" wrap="square" lIns="0" tIns="12700" rIns="0" bIns="0" rtlCol="0" anchor="t">
            <a:spAutoFit/>
          </a:bodyPr>
          <a:lstStyle/>
          <a:p>
            <a:pPr marL="12700">
              <a:lnSpc>
                <a:spcPts val="2039"/>
              </a:lnSpc>
              <a:spcBef>
                <a:spcPts val="100"/>
              </a:spcBef>
            </a:pPr>
            <a:endParaRPr sz="2000" dirty="0">
              <a:latin typeface="Times New Roman"/>
              <a:cs typeface="Times New Roman"/>
            </a:endParaRPr>
          </a:p>
          <a:p>
            <a:pPr marL="164465" algn="ctr">
              <a:lnSpc>
                <a:spcPts val="2039"/>
              </a:lnSpc>
            </a:pPr>
            <a:endParaRPr lang="en-US" sz="2000" dirty="0">
              <a:solidFill>
                <a:srgbClr val="74330C"/>
              </a:solidFill>
              <a:latin typeface="Times New Roman"/>
              <a:cs typeface="Times New Roman"/>
            </a:endParaRPr>
          </a:p>
          <a:p>
            <a:pPr marL="164465" algn="ctr">
              <a:lnSpc>
                <a:spcPts val="2039"/>
              </a:lnSpc>
            </a:pPr>
            <a:r>
              <a:rPr sz="2000" dirty="0">
                <a:solidFill>
                  <a:srgbClr val="74330C"/>
                </a:solidFill>
                <a:latin typeface="Times New Roman"/>
                <a:cs typeface="Times New Roman"/>
              </a:rPr>
              <a:t>Jnana</a:t>
            </a:r>
            <a:r>
              <a:rPr sz="2000" spc="-25" dirty="0">
                <a:solidFill>
                  <a:srgbClr val="74330C"/>
                </a:solidFill>
                <a:latin typeface="Times New Roman"/>
                <a:cs typeface="Times New Roman"/>
              </a:rPr>
              <a:t> </a:t>
            </a:r>
            <a:r>
              <a:rPr sz="2000" dirty="0">
                <a:solidFill>
                  <a:srgbClr val="74330C"/>
                </a:solidFill>
                <a:latin typeface="Times New Roman"/>
                <a:cs typeface="Times New Roman"/>
              </a:rPr>
              <a:t>Sangama,Belgaum-591008</a:t>
            </a:r>
            <a:endParaRPr sz="2000" dirty="0">
              <a:latin typeface="Times New Roman"/>
              <a:cs typeface="Times New Roman"/>
            </a:endParaRPr>
          </a:p>
          <a:p>
            <a:pPr>
              <a:lnSpc>
                <a:spcPct val="100000"/>
              </a:lnSpc>
              <a:spcBef>
                <a:spcPts val="25"/>
              </a:spcBef>
            </a:pPr>
            <a:endParaRPr lang="en-US" sz="2200" dirty="0">
              <a:latin typeface="Times New Roman"/>
              <a:cs typeface="Times New Roman"/>
            </a:endParaRPr>
          </a:p>
          <a:p>
            <a:pPr>
              <a:lnSpc>
                <a:spcPct val="100000"/>
              </a:lnSpc>
              <a:spcBef>
                <a:spcPts val="25"/>
              </a:spcBef>
            </a:pPr>
            <a:endParaRPr lang="en-US" sz="3000" dirty="0">
              <a:latin typeface="Times New Roman"/>
              <a:cs typeface="Times New Roman"/>
            </a:endParaRPr>
          </a:p>
          <a:p>
            <a:pPr marR="143510" algn="ctr">
              <a:lnSpc>
                <a:spcPts val="2039"/>
              </a:lnSpc>
            </a:pPr>
            <a:endParaRPr lang="en-US" sz="2000" dirty="0">
              <a:solidFill>
                <a:srgbClr val="90C225"/>
              </a:solidFill>
              <a:latin typeface="Times New Roman"/>
              <a:cs typeface="Times New Roman"/>
            </a:endParaRPr>
          </a:p>
          <a:p>
            <a:pPr marR="143510" algn="ctr">
              <a:lnSpc>
                <a:spcPts val="2039"/>
              </a:lnSpc>
            </a:pPr>
            <a:r>
              <a:rPr sz="2000" dirty="0">
                <a:solidFill>
                  <a:srgbClr val="90C225"/>
                </a:solidFill>
                <a:latin typeface="Times New Roman"/>
                <a:cs typeface="Times New Roman"/>
              </a:rPr>
              <a:t>Ramanagaram-562159</a:t>
            </a:r>
            <a:endParaRPr lang="en-US" sz="400" dirty="0">
              <a:solidFill>
                <a:srgbClr val="90C225"/>
              </a:solidFill>
              <a:latin typeface="Times New Roman"/>
              <a:cs typeface="Times New Roman"/>
            </a:endParaRPr>
          </a:p>
          <a:p>
            <a:pPr marR="143510" algn="ctr">
              <a:lnSpc>
                <a:spcPts val="2039"/>
              </a:lnSpc>
            </a:pPr>
            <a:endParaRPr lang="en-US" sz="1600" dirty="0">
              <a:latin typeface="Times New Roman"/>
              <a:cs typeface="Times New Roman"/>
            </a:endParaRPr>
          </a:p>
          <a:p>
            <a:pPr marR="143510" algn="ctr"/>
            <a:r>
              <a:rPr sz="2000" dirty="0">
                <a:solidFill>
                  <a:srgbClr val="74330C"/>
                </a:solidFill>
                <a:latin typeface="Times New Roman"/>
                <a:cs typeface="Times New Roman"/>
              </a:rPr>
              <a:t>A</a:t>
            </a:r>
            <a:r>
              <a:rPr lang="en-US" sz="2000" dirty="0">
                <a:solidFill>
                  <a:srgbClr val="74330C"/>
                </a:solidFill>
                <a:latin typeface="Times New Roman"/>
                <a:cs typeface="Times New Roman"/>
              </a:rPr>
              <a:t>n Internship Presentation</a:t>
            </a:r>
            <a:r>
              <a:rPr sz="2000" dirty="0">
                <a:solidFill>
                  <a:srgbClr val="74330C"/>
                </a:solidFill>
                <a:latin typeface="Times New Roman"/>
                <a:cs typeface="Times New Roman"/>
              </a:rPr>
              <a:t> on</a:t>
            </a:r>
            <a:endParaRPr sz="2000" dirty="0">
              <a:latin typeface="Times New Roman"/>
              <a:cs typeface="Times New Roman"/>
            </a:endParaRPr>
          </a:p>
          <a:p>
            <a:pPr marR="146685" algn="ctr">
              <a:spcBef>
                <a:spcPts val="960"/>
              </a:spcBef>
            </a:pPr>
            <a:r>
              <a:rPr lang="en-US" sz="2000" dirty="0">
                <a:solidFill>
                  <a:srgbClr val="FF0000"/>
                </a:solidFill>
                <a:latin typeface="Times New Roman" panose="02020603050405020304" pitchFamily="18" charset="0"/>
                <a:cs typeface="Times New Roman" panose="02020603050405020304" pitchFamily="18" charset="0"/>
              </a:rPr>
              <a:t>“</a:t>
            </a:r>
            <a:r>
              <a:rPr lang="en-US"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Bottle Filling for Different Measurements</a:t>
            </a:r>
            <a:r>
              <a:rPr lang="en-US" sz="2000" dirty="0">
                <a:solidFill>
                  <a:srgbClr val="FF0000"/>
                </a:solidFill>
                <a:latin typeface="Times New Roman" panose="02020603050405020304" pitchFamily="18" charset="0"/>
                <a:cs typeface="Times New Roman" panose="02020603050405020304" pitchFamily="18" charset="0"/>
              </a:rPr>
              <a:t>”</a:t>
            </a:r>
          </a:p>
          <a:p>
            <a:pPr marR="146685" algn="ctr">
              <a:spcBef>
                <a:spcPts val="960"/>
              </a:spcBef>
            </a:pPr>
            <a:r>
              <a:rPr lang="en-US" sz="1600" dirty="0">
                <a:solidFill>
                  <a:srgbClr val="74330C"/>
                </a:solidFill>
                <a:latin typeface="Times New Roman"/>
                <a:cs typeface="Times New Roman"/>
              </a:rPr>
              <a:t>Carried out at</a:t>
            </a:r>
          </a:p>
          <a:p>
            <a:pPr marR="146685" algn="ctr">
              <a:spcBef>
                <a:spcPts val="960"/>
              </a:spcBef>
            </a:pPr>
            <a:r>
              <a:rPr lang="en-US" sz="2000" b="1" dirty="0">
                <a:solidFill>
                  <a:srgbClr val="00B050"/>
                </a:solidFill>
                <a:latin typeface="Times New Roman"/>
                <a:cs typeface="Times New Roman"/>
              </a:rPr>
              <a:t>“TECHNOCLOG LLP”</a:t>
            </a:r>
          </a:p>
          <a:p>
            <a:pPr marR="146685" algn="ctr">
              <a:spcBef>
                <a:spcPts val="960"/>
              </a:spcBef>
            </a:pPr>
            <a:r>
              <a:rPr sz="1600" dirty="0">
                <a:solidFill>
                  <a:srgbClr val="74330C"/>
                </a:solidFill>
                <a:latin typeface="Times New Roman"/>
                <a:cs typeface="Times New Roman"/>
              </a:rPr>
              <a:t>Presented</a:t>
            </a:r>
            <a:r>
              <a:rPr sz="1600" spc="-50" dirty="0">
                <a:solidFill>
                  <a:srgbClr val="74330C"/>
                </a:solidFill>
                <a:latin typeface="Times New Roman"/>
                <a:cs typeface="Times New Roman"/>
              </a:rPr>
              <a:t> </a:t>
            </a:r>
            <a:r>
              <a:rPr sz="1600" dirty="0">
                <a:solidFill>
                  <a:srgbClr val="74330C"/>
                </a:solidFill>
                <a:latin typeface="Times New Roman"/>
                <a:cs typeface="Times New Roman"/>
              </a:rPr>
              <a:t>By</a:t>
            </a:r>
            <a:endParaRPr lang="en-US" sz="1600" dirty="0">
              <a:solidFill>
                <a:srgbClr val="74330C"/>
              </a:solidFill>
              <a:latin typeface="Times New Roman"/>
              <a:cs typeface="Times New Roman"/>
            </a:endParaRPr>
          </a:p>
          <a:p>
            <a:pPr marR="146685" algn="ctr">
              <a:spcBef>
                <a:spcPts val="960"/>
              </a:spcBef>
            </a:pPr>
            <a:r>
              <a:rPr lang="en-US" sz="2000" b="1" dirty="0">
                <a:latin typeface="Times New Roman"/>
                <a:cs typeface="Times New Roman"/>
              </a:rPr>
              <a:t>Vishwas V</a:t>
            </a:r>
          </a:p>
          <a:p>
            <a:pPr marR="146685" algn="ctr">
              <a:spcBef>
                <a:spcPts val="960"/>
              </a:spcBef>
            </a:pPr>
            <a:r>
              <a:rPr lang="en-US" sz="2000" b="1" dirty="0">
                <a:latin typeface="Times New Roman"/>
                <a:cs typeface="Times New Roman"/>
              </a:rPr>
              <a:t>1GC17EC029</a:t>
            </a:r>
          </a:p>
          <a:p>
            <a:pPr marR="146685" algn="ctr">
              <a:spcBef>
                <a:spcPts val="960"/>
              </a:spcBef>
            </a:pPr>
            <a:endParaRPr lang="en-US" sz="2000" b="1" dirty="0">
              <a:latin typeface="Times New Roman"/>
              <a:cs typeface="Times New Roman"/>
            </a:endParaRPr>
          </a:p>
        </p:txBody>
      </p:sp>
      <p:sp>
        <p:nvSpPr>
          <p:cNvPr id="6" name="object 6"/>
          <p:cNvSpPr txBox="1"/>
          <p:nvPr/>
        </p:nvSpPr>
        <p:spPr>
          <a:xfrm>
            <a:off x="4061840" y="3529025"/>
            <a:ext cx="2025014" cy="235129"/>
          </a:xfrm>
          <a:prstGeom prst="rect">
            <a:avLst/>
          </a:prstGeom>
        </p:spPr>
        <p:txBody>
          <a:bodyPr vert="horz" wrap="square" lIns="0" tIns="13335" rIns="0" bIns="0" rtlCol="0" anchor="t">
            <a:spAutoFit/>
          </a:bodyPr>
          <a:lstStyle/>
          <a:p>
            <a:pPr marL="36830" marR="5080" indent="-18415">
              <a:lnSpc>
                <a:spcPct val="70000"/>
              </a:lnSpc>
              <a:spcBef>
                <a:spcPts val="360"/>
              </a:spcBef>
            </a:pPr>
            <a:endParaRPr lang="en-US" sz="2000" dirty="0">
              <a:solidFill>
                <a:srgbClr val="001F5F"/>
              </a:solidFill>
              <a:latin typeface="Times New Roman"/>
              <a:cs typeface="Times New Roman"/>
            </a:endParaRPr>
          </a:p>
        </p:txBody>
      </p:sp>
      <p:sp>
        <p:nvSpPr>
          <p:cNvPr id="7" name="object 7"/>
          <p:cNvSpPr txBox="1"/>
          <p:nvPr/>
        </p:nvSpPr>
        <p:spPr>
          <a:xfrm>
            <a:off x="7058624" y="3529025"/>
            <a:ext cx="1495425" cy="269946"/>
          </a:xfrm>
          <a:prstGeom prst="rect">
            <a:avLst/>
          </a:prstGeom>
        </p:spPr>
        <p:txBody>
          <a:bodyPr vert="horz" wrap="square" lIns="0" tIns="13335" rIns="0" bIns="0" rtlCol="0" anchor="t">
            <a:spAutoFit/>
          </a:bodyPr>
          <a:lstStyle/>
          <a:p>
            <a:pPr marL="12700">
              <a:lnSpc>
                <a:spcPts val="2039"/>
              </a:lnSpc>
            </a:pPr>
            <a:endParaRPr lang="en-US" sz="2000" dirty="0">
              <a:solidFill>
                <a:srgbClr val="001F5F"/>
              </a:solidFill>
              <a:latin typeface="Times New Roman"/>
              <a:cs typeface="Times New Roman"/>
            </a:endParaRPr>
          </a:p>
        </p:txBody>
      </p:sp>
      <p:sp>
        <p:nvSpPr>
          <p:cNvPr id="8" name="object 8"/>
          <p:cNvSpPr txBox="1"/>
          <p:nvPr/>
        </p:nvSpPr>
        <p:spPr>
          <a:xfrm>
            <a:off x="3453665" y="5156738"/>
            <a:ext cx="5735003" cy="1667123"/>
          </a:xfrm>
          <a:prstGeom prst="rect">
            <a:avLst/>
          </a:prstGeom>
        </p:spPr>
        <p:txBody>
          <a:bodyPr vert="horz" wrap="square" lIns="0" tIns="134620" rIns="0" bIns="0" rtlCol="0" anchor="t">
            <a:spAutoFit/>
          </a:bodyPr>
          <a:lstStyle/>
          <a:p>
            <a:pPr marR="883285" algn="ctr">
              <a:spcBef>
                <a:spcPts val="1060"/>
              </a:spcBef>
            </a:pPr>
            <a:r>
              <a:rPr lang="en-US" dirty="0">
                <a:solidFill>
                  <a:srgbClr val="FF0066"/>
                </a:solidFill>
                <a:latin typeface="Times New Roman"/>
                <a:cs typeface="Times New Roman"/>
              </a:rPr>
              <a:t>        Under the Guidance of             </a:t>
            </a:r>
          </a:p>
          <a:p>
            <a:pPr marR="883285" algn="ctr">
              <a:spcBef>
                <a:spcPts val="1060"/>
              </a:spcBef>
            </a:pPr>
            <a:r>
              <a:rPr lang="en-US" b="1" dirty="0">
                <a:solidFill>
                  <a:srgbClr val="0000FF"/>
                </a:solidFill>
                <a:latin typeface="Times New Roman"/>
                <a:cs typeface="Times New Roman"/>
              </a:rPr>
              <a:t>         Mr.C.K.VENKATESH</a:t>
            </a:r>
            <a:endParaRPr lang="en-US" b="1" dirty="0"/>
          </a:p>
          <a:p>
            <a:pPr marR="883285" algn="ctr">
              <a:spcBef>
                <a:spcPts val="1060"/>
              </a:spcBef>
            </a:pPr>
            <a:r>
              <a:rPr lang="en-US" dirty="0">
                <a:solidFill>
                  <a:srgbClr val="001F5F"/>
                </a:solidFill>
                <a:latin typeface="Times New Roman"/>
                <a:cs typeface="Times New Roman"/>
              </a:rPr>
              <a:t>          Asst. Professor</a:t>
            </a:r>
            <a:r>
              <a:rPr dirty="0">
                <a:solidFill>
                  <a:srgbClr val="001F5F"/>
                </a:solidFill>
                <a:latin typeface="Times New Roman"/>
                <a:cs typeface="Times New Roman"/>
              </a:rPr>
              <a:t>, Dept. of ECE, GCE,</a:t>
            </a:r>
            <a:endParaRPr lang="en-US" spc="-80" dirty="0">
              <a:solidFill>
                <a:srgbClr val="001F5F"/>
              </a:solidFill>
              <a:latin typeface="Times New Roman"/>
              <a:cs typeface="Times New Roman"/>
            </a:endParaRPr>
          </a:p>
          <a:p>
            <a:pPr marR="883285" algn="ctr">
              <a:spcBef>
                <a:spcPts val="1060"/>
              </a:spcBef>
            </a:pPr>
            <a:r>
              <a:rPr lang="en-US" spc="-80" dirty="0">
                <a:solidFill>
                  <a:srgbClr val="001F5F"/>
                </a:solidFill>
                <a:latin typeface="Times New Roman"/>
                <a:cs typeface="Times New Roman"/>
              </a:rPr>
              <a:t>             </a:t>
            </a:r>
            <a:r>
              <a:rPr spc="-5" dirty="0">
                <a:solidFill>
                  <a:srgbClr val="001F5F"/>
                </a:solidFill>
                <a:latin typeface="Times New Roman"/>
                <a:cs typeface="Times New Roman"/>
              </a:rPr>
              <a:t>Ramanagaram</a:t>
            </a:r>
            <a:r>
              <a:rPr dirty="0">
                <a:solidFill>
                  <a:srgbClr val="001F5F"/>
                </a:solidFill>
                <a:latin typeface="Times New Roman"/>
                <a:cs typeface="Times New Roman"/>
              </a:rPr>
              <a:t>-562159</a:t>
            </a:r>
            <a:endParaRPr dirty="0">
              <a:latin typeface="Times New Roman"/>
              <a:cs typeface="Times New Roman"/>
            </a:endParaRPr>
          </a:p>
        </p:txBody>
      </p:sp>
      <p:sp>
        <p:nvSpPr>
          <p:cNvPr id="9" name="object 9"/>
          <p:cNvSpPr/>
          <p:nvPr/>
        </p:nvSpPr>
        <p:spPr>
          <a:xfrm>
            <a:off x="1427283" y="266700"/>
            <a:ext cx="977730" cy="98459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501511" y="1456547"/>
            <a:ext cx="960797" cy="88909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453665" y="1251293"/>
            <a:ext cx="5361305" cy="0"/>
          </a:xfrm>
          <a:custGeom>
            <a:avLst/>
            <a:gdLst/>
            <a:ahLst/>
            <a:cxnLst/>
            <a:rect l="l" t="t" r="r" b="b"/>
            <a:pathLst>
              <a:path w="5361305">
                <a:moveTo>
                  <a:pt x="0" y="0"/>
                </a:moveTo>
                <a:lnTo>
                  <a:pt x="5360924" y="0"/>
                </a:lnTo>
              </a:path>
            </a:pathLst>
          </a:custGeom>
          <a:ln>
            <a:solidFill>
              <a:schemeClr val="tx1"/>
            </a:solidFill>
          </a:ln>
        </p:spPr>
        <p:style>
          <a:lnRef idx="3">
            <a:schemeClr val="dk1"/>
          </a:lnRef>
          <a:fillRef idx="0">
            <a:schemeClr val="dk1"/>
          </a:fillRef>
          <a:effectRef idx="2">
            <a:schemeClr val="dk1"/>
          </a:effectRef>
          <a:fontRef idx="minor">
            <a:schemeClr val="tx1"/>
          </a:fontRef>
        </p:style>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1234-BBDB-4DAA-A80D-31E3B6D99B9B}"/>
              </a:ext>
            </a:extLst>
          </p:cNvPr>
          <p:cNvSpPr>
            <a:spLocks noGrp="1"/>
          </p:cNvSpPr>
          <p:nvPr>
            <p:ph type="title"/>
          </p:nvPr>
        </p:nvSpPr>
        <p:spPr>
          <a:xfrm>
            <a:off x="677334" y="609600"/>
            <a:ext cx="8596668" cy="685800"/>
          </a:xfrm>
        </p:spPr>
        <p:txBody>
          <a:bodyPr>
            <a:normAutofit/>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00FF4D36-32E9-42FD-8E6F-B5466776E415}"/>
              </a:ext>
            </a:extLst>
          </p:cNvPr>
          <p:cNvSpPr>
            <a:spLocks noGrp="1"/>
          </p:cNvSpPr>
          <p:nvPr>
            <p:ph idx="1"/>
          </p:nvPr>
        </p:nvSpPr>
        <p:spPr>
          <a:xfrm>
            <a:off x="677334" y="1511233"/>
            <a:ext cx="8596668" cy="1612968"/>
          </a:xfrm>
        </p:spPr>
        <p:txBody>
          <a:bodyPr/>
          <a:lstStyle/>
          <a:p>
            <a:pPr marL="342900" marR="0" lvl="0" indent="-342900" algn="just">
              <a:lnSpc>
                <a:spcPct val="150000"/>
              </a:lnSpc>
              <a:spcBef>
                <a:spcPts val="0"/>
              </a:spcBef>
              <a:spcAft>
                <a:spcPts val="0"/>
              </a:spcAft>
              <a:buClrTx/>
              <a:buFont typeface="+mj-lt"/>
              <a:buAutoNum type="arabicPeriod"/>
            </a:pPr>
            <a:r>
              <a:rPr lang="en-US" sz="20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https://technoclog.com/</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Tx/>
              <a:buFont typeface="+mj-lt"/>
              <a:buAutoNum type="arabicPeriod"/>
            </a:pPr>
            <a:r>
              <a:rPr lang="en-US" sz="20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https://en.wikipedia.org/wiki/Programmable_logic_controller</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ClrTx/>
              <a:buFont typeface="+mj-lt"/>
              <a:buAutoNum type="arabicPeriod"/>
            </a:pPr>
            <a:r>
              <a:rPr lang="en-US" sz="20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https://en.wikipedia.org/wiki/Automation</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608079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5B3A67F-13E8-47B1-86B0-0B65A8F80309}"/>
              </a:ext>
            </a:extLst>
          </p:cNvPr>
          <p:cNvSpPr/>
          <p:nvPr/>
        </p:nvSpPr>
        <p:spPr>
          <a:xfrm>
            <a:off x="3581400" y="2967335"/>
            <a:ext cx="4445383"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odoni MT" panose="02070603080606020203" pitchFamily="18" charset="0"/>
              </a:rPr>
              <a:t>THANK YOU</a:t>
            </a:r>
          </a:p>
        </p:txBody>
      </p:sp>
    </p:spTree>
    <p:extLst>
      <p:ext uri="{BB962C8B-B14F-4D97-AF65-F5344CB8AC3E}">
        <p14:creationId xmlns:p14="http://schemas.microsoft.com/office/powerpoint/2010/main" val="1650440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38E5C45B-E6B3-483A-91EF-D33FC4296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14399"/>
            <a:ext cx="5029199" cy="5666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2">
            <a:extLst>
              <a:ext uri="{FF2B5EF4-FFF2-40B4-BE49-F238E27FC236}">
                <a16:creationId xmlns:a16="http://schemas.microsoft.com/office/drawing/2014/main" id="{E3BA147E-9A94-4A20-AB4D-2E6626AFF3DD}"/>
              </a:ext>
            </a:extLst>
          </p:cNvPr>
          <p:cNvSpPr/>
          <p:nvPr/>
        </p:nvSpPr>
        <p:spPr>
          <a:xfrm>
            <a:off x="0" y="0"/>
            <a:ext cx="843280" cy="5666740"/>
          </a:xfrm>
          <a:custGeom>
            <a:avLst/>
            <a:gdLst/>
            <a:ahLst/>
            <a:cxnLst/>
            <a:rect l="l" t="t" r="r" b="b"/>
            <a:pathLst>
              <a:path w="843280" h="5666740">
                <a:moveTo>
                  <a:pt x="842772" y="0"/>
                </a:moveTo>
                <a:lnTo>
                  <a:pt x="0" y="0"/>
                </a:lnTo>
                <a:lnTo>
                  <a:pt x="0" y="5666232"/>
                </a:lnTo>
                <a:lnTo>
                  <a:pt x="842772" y="0"/>
                </a:lnTo>
                <a:close/>
              </a:path>
            </a:pathLst>
          </a:custGeom>
          <a:solidFill>
            <a:srgbClr val="90C225">
              <a:alpha val="85096"/>
            </a:srgbClr>
          </a:solidFill>
        </p:spPr>
        <p:txBody>
          <a:bodyPr wrap="square" lIns="0" tIns="0" rIns="0" bIns="0" rtlCol="0"/>
          <a:lstStyle/>
          <a:p>
            <a:endParaRPr/>
          </a:p>
        </p:txBody>
      </p:sp>
      <p:pic>
        <p:nvPicPr>
          <p:cNvPr id="5" name="Picture 4">
            <a:extLst>
              <a:ext uri="{FF2B5EF4-FFF2-40B4-BE49-F238E27FC236}">
                <a16:creationId xmlns:a16="http://schemas.microsoft.com/office/drawing/2014/main" id="{F05057D8-3514-4FEB-82A8-5B3AE1202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629" y="2672794"/>
            <a:ext cx="5721283" cy="2149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CEC232FE-9B8D-4C14-92EF-8C63251CBBA8}"/>
              </a:ext>
            </a:extLst>
          </p:cNvPr>
          <p:cNvSpPr txBox="1"/>
          <p:nvPr/>
        </p:nvSpPr>
        <p:spPr>
          <a:xfrm>
            <a:off x="1066799" y="276861"/>
            <a:ext cx="4419600" cy="461665"/>
          </a:xfrm>
          <a:prstGeom prst="rect">
            <a:avLst/>
          </a:prstGeom>
          <a:noFill/>
        </p:spPr>
        <p:txBody>
          <a:bodyPr wrap="square">
            <a:spAutoFit/>
          </a:bodyPr>
          <a:lstStyle/>
          <a:p>
            <a:r>
              <a:rPr lang="en-US" sz="2400" b="1" dirty="0">
                <a:solidFill>
                  <a:srgbClr val="92D050"/>
                </a:solidFill>
                <a:latin typeface="Times New Roman" panose="02020603050405020304" pitchFamily="18" charset="0"/>
                <a:cs typeface="Times New Roman" panose="02020603050405020304" pitchFamily="18" charset="0"/>
              </a:rPr>
              <a:t>INTERNSHIP CERTIFICATE</a:t>
            </a:r>
            <a:endParaRPr lang="en-US" sz="2400" b="1" dirty="0">
              <a:solidFill>
                <a:srgbClr val="92D050"/>
              </a:solidFill>
            </a:endParaRPr>
          </a:p>
        </p:txBody>
      </p:sp>
      <p:sp>
        <p:nvSpPr>
          <p:cNvPr id="9" name="TextBox 8">
            <a:extLst>
              <a:ext uri="{FF2B5EF4-FFF2-40B4-BE49-F238E27FC236}">
                <a16:creationId xmlns:a16="http://schemas.microsoft.com/office/drawing/2014/main" id="{D0923946-0DFF-4FB6-90FE-03D93E58584E}"/>
              </a:ext>
            </a:extLst>
          </p:cNvPr>
          <p:cNvSpPr txBox="1"/>
          <p:nvPr/>
        </p:nvSpPr>
        <p:spPr>
          <a:xfrm>
            <a:off x="7620000" y="1981200"/>
            <a:ext cx="33528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ADMISSION TICKET</a:t>
            </a:r>
            <a:endParaRPr lang="en-US" sz="2400" b="1" dirty="0"/>
          </a:p>
        </p:txBody>
      </p:sp>
    </p:spTree>
    <p:extLst>
      <p:ext uri="{BB962C8B-B14F-4D97-AF65-F5344CB8AC3E}">
        <p14:creationId xmlns:p14="http://schemas.microsoft.com/office/powerpoint/2010/main" val="273530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6655" y="341844"/>
            <a:ext cx="8597265" cy="648253"/>
          </a:xfrm>
          <a:prstGeom prst="rect">
            <a:avLst/>
          </a:prstGeom>
          <a:solidFill>
            <a:srgbClr val="90C225"/>
          </a:solidFill>
        </p:spPr>
        <p:txBody>
          <a:bodyPr vert="horz" wrap="square" lIns="0" tIns="32384" rIns="0" bIns="0" rtlCol="0">
            <a:spAutoFit/>
          </a:bodyPr>
          <a:lstStyle/>
          <a:p>
            <a:pPr marL="92075">
              <a:lnSpc>
                <a:spcPct val="100000"/>
              </a:lnSpc>
              <a:spcBef>
                <a:spcPts val="254"/>
              </a:spcBef>
            </a:pPr>
            <a:r>
              <a:rPr sz="4000" b="0" dirty="0">
                <a:solidFill>
                  <a:srgbClr val="161E21"/>
                </a:solidFill>
                <a:latin typeface="Times New Roman"/>
                <a:cs typeface="Times New Roman"/>
              </a:rPr>
              <a:t>CONTENTS</a:t>
            </a:r>
            <a:endParaRPr sz="4000" dirty="0">
              <a:latin typeface="Times New Roman"/>
              <a:cs typeface="Times New Roman"/>
            </a:endParaRPr>
          </a:p>
        </p:txBody>
      </p:sp>
      <p:sp>
        <p:nvSpPr>
          <p:cNvPr id="3" name="object 3"/>
          <p:cNvSpPr txBox="1"/>
          <p:nvPr/>
        </p:nvSpPr>
        <p:spPr>
          <a:xfrm>
            <a:off x="650150" y="1371600"/>
            <a:ext cx="7884249" cy="3488134"/>
          </a:xfrm>
          <a:prstGeom prst="rect">
            <a:avLst/>
          </a:prstGeom>
        </p:spPr>
        <p:txBody>
          <a:bodyPr vert="horz" wrap="square" lIns="0" tIns="83820" rIns="0" bIns="0" rtlCol="0" anchor="t">
            <a:spAutoFit/>
          </a:bodyPr>
          <a:lstStyle/>
          <a:p>
            <a:pPr marL="355600" indent="-342900">
              <a:lnSpc>
                <a:spcPct val="100000"/>
              </a:lnSpc>
              <a:spcBef>
                <a:spcPts val="660"/>
              </a:spcBef>
              <a:buClr>
                <a:srgbClr val="90C225"/>
              </a:buClr>
              <a:buSzPct val="80555"/>
              <a:buFont typeface="Wingdings" panose="05000000000000000000" pitchFamily="2" charset="2"/>
              <a:buChar char="Ø"/>
              <a:tabLst>
                <a:tab pos="354965" algn="l"/>
                <a:tab pos="355600" algn="l"/>
              </a:tabLst>
            </a:pPr>
            <a:r>
              <a:rPr lang="en-US" sz="3200" dirty="0">
                <a:latin typeface="Times New Roman" panose="02020603050405020304" pitchFamily="18" charset="0"/>
                <a:cs typeface="Times New Roman" panose="02020603050405020304" pitchFamily="18" charset="0"/>
              </a:rPr>
              <a:t>About the Company.</a:t>
            </a:r>
          </a:p>
          <a:p>
            <a:pPr marL="355600" indent="-342900">
              <a:lnSpc>
                <a:spcPct val="100000"/>
              </a:lnSpc>
              <a:spcBef>
                <a:spcPts val="660"/>
              </a:spcBef>
              <a:buClr>
                <a:srgbClr val="90C225"/>
              </a:buClr>
              <a:buSzPct val="80555"/>
              <a:buFont typeface="Wingdings" panose="05000000000000000000" pitchFamily="2" charset="2"/>
              <a:buChar char="Ø"/>
              <a:tabLst>
                <a:tab pos="354965" algn="l"/>
                <a:tab pos="355600" algn="l"/>
              </a:tabLst>
            </a:pPr>
            <a:r>
              <a:rPr lang="en-US" sz="3200" dirty="0">
                <a:latin typeface="Times New Roman" panose="02020603050405020304" pitchFamily="18" charset="0"/>
                <a:cs typeface="Times New Roman" panose="02020603050405020304" pitchFamily="18" charset="0"/>
              </a:rPr>
              <a:t>About the Department.</a:t>
            </a:r>
          </a:p>
          <a:p>
            <a:pPr marL="355600" indent="-342900">
              <a:lnSpc>
                <a:spcPct val="100000"/>
              </a:lnSpc>
              <a:spcBef>
                <a:spcPts val="660"/>
              </a:spcBef>
              <a:buClr>
                <a:srgbClr val="90C225"/>
              </a:buClr>
              <a:buSzPct val="80555"/>
              <a:buFont typeface="Wingdings" panose="05000000000000000000" pitchFamily="2" charset="2"/>
              <a:buChar char="Ø"/>
              <a:tabLst>
                <a:tab pos="354965" algn="l"/>
                <a:tab pos="355600" algn="l"/>
              </a:tabLst>
            </a:pPr>
            <a:r>
              <a:rPr lang="en-US" sz="3200" dirty="0">
                <a:latin typeface="Times New Roman" panose="02020603050405020304" pitchFamily="18" charset="0"/>
                <a:cs typeface="Times New Roman" panose="02020603050405020304" pitchFamily="18" charset="0"/>
              </a:rPr>
              <a:t>Programable Logic Controller.</a:t>
            </a:r>
          </a:p>
          <a:p>
            <a:pPr marL="355600" indent="-342900">
              <a:lnSpc>
                <a:spcPct val="100000"/>
              </a:lnSpc>
              <a:spcBef>
                <a:spcPts val="660"/>
              </a:spcBef>
              <a:buClr>
                <a:srgbClr val="90C225"/>
              </a:buClr>
              <a:buSzPct val="80555"/>
              <a:buFont typeface="Wingdings" panose="05000000000000000000" pitchFamily="2" charset="2"/>
              <a:buChar char="Ø"/>
              <a:tabLst>
                <a:tab pos="354965" algn="l"/>
                <a:tab pos="355600" algn="l"/>
              </a:tabLst>
            </a:pPr>
            <a:r>
              <a:rPr lang="en-US" sz="3200" dirty="0">
                <a:latin typeface="Times New Roman" panose="02020603050405020304" pitchFamily="18" charset="0"/>
                <a:cs typeface="Times New Roman" panose="02020603050405020304" pitchFamily="18" charset="0"/>
              </a:rPr>
              <a:t>Supervisory Control And Data Acquisition.</a:t>
            </a:r>
          </a:p>
          <a:p>
            <a:pPr marL="355600" indent="-342900">
              <a:lnSpc>
                <a:spcPct val="100000"/>
              </a:lnSpc>
              <a:spcBef>
                <a:spcPts val="660"/>
              </a:spcBef>
              <a:buClr>
                <a:srgbClr val="90C225"/>
              </a:buClr>
              <a:buSzPct val="80555"/>
              <a:buFont typeface="Wingdings" panose="05000000000000000000" pitchFamily="2" charset="2"/>
              <a:buChar char="Ø"/>
              <a:tabLst>
                <a:tab pos="354965" algn="l"/>
                <a:tab pos="355600" algn="l"/>
              </a:tabLst>
            </a:pPr>
            <a:r>
              <a:rPr lang="en-US" sz="3200" dirty="0">
                <a:latin typeface="Times New Roman" panose="02020603050405020304" pitchFamily="18" charset="0"/>
                <a:cs typeface="Times New Roman" panose="02020603050405020304" pitchFamily="18" charset="0"/>
              </a:rPr>
              <a:t>Mini-Project Carried Out At Internship.</a:t>
            </a:r>
          </a:p>
          <a:p>
            <a:pPr marL="355600" indent="-342900">
              <a:lnSpc>
                <a:spcPct val="100000"/>
              </a:lnSpc>
              <a:spcBef>
                <a:spcPts val="660"/>
              </a:spcBef>
              <a:buClr>
                <a:srgbClr val="90C225"/>
              </a:buClr>
              <a:buSzPct val="80555"/>
              <a:buFont typeface="Wingdings" panose="05000000000000000000" pitchFamily="2" charset="2"/>
              <a:buChar char="Ø"/>
              <a:tabLst>
                <a:tab pos="354965" algn="l"/>
                <a:tab pos="355600" algn="l"/>
              </a:tabLst>
            </a:pPr>
            <a:r>
              <a:rPr lang="en-US" sz="3200" dirty="0">
                <a:latin typeface="Times New Roman" panose="02020603050405020304" pitchFamily="18" charset="0"/>
                <a:cs typeface="Times New Roman" panose="02020603050405020304" pitchFamily="18" charset="0"/>
              </a:rPr>
              <a:t>References.</a:t>
            </a:r>
            <a:endParaRPr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AFB0-FDE6-41D3-B2E7-0753019FBD6E}"/>
              </a:ext>
            </a:extLst>
          </p:cNvPr>
          <p:cNvSpPr>
            <a:spLocks noGrp="1"/>
          </p:cNvSpPr>
          <p:nvPr>
            <p:ph type="title"/>
          </p:nvPr>
        </p:nvSpPr>
        <p:spPr>
          <a:xfrm>
            <a:off x="677334" y="609600"/>
            <a:ext cx="8596668" cy="762000"/>
          </a:xfrm>
        </p:spPr>
        <p:txBody>
          <a:bodyPr/>
          <a:lstStyle/>
          <a:p>
            <a:r>
              <a:rPr lang="en-US" dirty="0">
                <a:latin typeface="Times New Roman" panose="02020603050405020304" pitchFamily="18" charset="0"/>
                <a:cs typeface="Times New Roman" panose="02020603050405020304" pitchFamily="18" charset="0"/>
              </a:rPr>
              <a:t>About the Company</a:t>
            </a:r>
          </a:p>
        </p:txBody>
      </p:sp>
      <p:sp>
        <p:nvSpPr>
          <p:cNvPr id="3" name="Content Placeholder 2">
            <a:extLst>
              <a:ext uri="{FF2B5EF4-FFF2-40B4-BE49-F238E27FC236}">
                <a16:creationId xmlns:a16="http://schemas.microsoft.com/office/drawing/2014/main" id="{DC55D04C-263E-4FD8-BCB7-2BB59D247304}"/>
              </a:ext>
            </a:extLst>
          </p:cNvPr>
          <p:cNvSpPr>
            <a:spLocks noGrp="1"/>
          </p:cNvSpPr>
          <p:nvPr>
            <p:ph idx="1"/>
          </p:nvPr>
        </p:nvSpPr>
        <p:spPr>
          <a:xfrm>
            <a:off x="457200" y="1488613"/>
            <a:ext cx="8596668" cy="4912187"/>
          </a:xfrm>
        </p:spPr>
        <p:txBody>
          <a:bodyPr>
            <a:normAutofit lnSpcReduction="10000"/>
          </a:bodyPr>
          <a:lstStyle/>
          <a:p>
            <a:pPr algn="just">
              <a:lnSpc>
                <a:spcPct val="150000"/>
              </a:lnSpc>
            </a:pPr>
            <a:r>
              <a:rPr lang="en-US" sz="2000" b="0" i="0" u="none" strike="noStrike" baseline="0" dirty="0">
                <a:solidFill>
                  <a:schemeClr val="tx1"/>
                </a:solidFill>
                <a:latin typeface="Times New Roman" panose="02020603050405020304" pitchFamily="18" charset="0"/>
                <a:cs typeface="Times New Roman" panose="02020603050405020304" pitchFamily="18" charset="0"/>
              </a:rPr>
              <a:t>TECHNOCLOG LLP culminated into one of the leading training institutes in </a:t>
            </a:r>
            <a:r>
              <a:rPr lang="en-US" sz="2000" b="0" i="0" u="none" strike="noStrike" baseline="0" dirty="0" err="1">
                <a:solidFill>
                  <a:schemeClr val="tx1"/>
                </a:solidFill>
                <a:latin typeface="Times New Roman" panose="02020603050405020304" pitchFamily="18" charset="0"/>
                <a:cs typeface="Times New Roman" panose="02020603050405020304" pitchFamily="18" charset="0"/>
              </a:rPr>
              <a:t>Moodabidri</a:t>
            </a:r>
            <a:r>
              <a:rPr lang="en-US" sz="2000" b="0" i="0" u="none" strike="noStrike" baseline="0" dirty="0">
                <a:solidFill>
                  <a:schemeClr val="tx1"/>
                </a:solidFill>
                <a:latin typeface="Times New Roman" panose="02020603050405020304" pitchFamily="18" charset="0"/>
                <a:cs typeface="Times New Roman" panose="02020603050405020304" pitchFamily="18" charset="0"/>
              </a:rPr>
              <a:t> , Dashan Kannada for advanced training. We carry a blend of less theoretical and more practical subjected training.</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TECHNOCLOG LLP was started on 1st of August 2018 and registered under Ministry of Micro Small and Medium Enterprise. </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On 4th Feb 2021 the company was in corporate under ministry of corporations as Limited Liability Partners Company and approved the name as TECHNOCLOG LLP.</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They mainly aim on Agriculture, Home and Industrial Automation, IOT, IIOT, Projects and Training on to Industries and academics.</a:t>
            </a:r>
          </a:p>
        </p:txBody>
      </p:sp>
    </p:spTree>
    <p:extLst>
      <p:ext uri="{BB962C8B-B14F-4D97-AF65-F5344CB8AC3E}">
        <p14:creationId xmlns:p14="http://schemas.microsoft.com/office/powerpoint/2010/main" val="235546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09FC-2177-498A-90BD-BA16CAC1682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About the Departments</a:t>
            </a:r>
          </a:p>
        </p:txBody>
      </p:sp>
      <p:sp>
        <p:nvSpPr>
          <p:cNvPr id="3" name="Content Placeholder 2">
            <a:extLst>
              <a:ext uri="{FF2B5EF4-FFF2-40B4-BE49-F238E27FC236}">
                <a16:creationId xmlns:a16="http://schemas.microsoft.com/office/drawing/2014/main" id="{FDC9EDCB-D0F9-4801-9FBA-4FBAAF97C1E8}"/>
              </a:ext>
            </a:extLst>
          </p:cNvPr>
          <p:cNvSpPr>
            <a:spLocks noGrp="1"/>
          </p:cNvSpPr>
          <p:nvPr>
            <p:ph idx="1"/>
          </p:nvPr>
        </p:nvSpPr>
        <p:spPr>
          <a:xfrm>
            <a:off x="677334" y="1441174"/>
            <a:ext cx="8596668" cy="5410200"/>
          </a:xfrm>
        </p:spPr>
        <p:txBody>
          <a:bodyPr/>
          <a:lstStyle/>
          <a:p>
            <a:pPr marR="0" lvl="0" algn="just">
              <a:lnSpc>
                <a:spcPct val="150000"/>
              </a:lnSpc>
              <a:spcBef>
                <a:spcPts val="0"/>
              </a:spcBef>
              <a:spcAft>
                <a:spcPts val="725"/>
              </a:spcAft>
              <a:buFont typeface="Wingdings 3" panose="05040102010807070707" pitchFamily="18" charset="2"/>
              <a:buChar char=""/>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Production.  </a:t>
            </a:r>
          </a:p>
          <a:p>
            <a:pPr marR="0" lvl="0" algn="just">
              <a:lnSpc>
                <a:spcPct val="150000"/>
              </a:lnSpc>
              <a:spcBef>
                <a:spcPts val="0"/>
              </a:spcBef>
              <a:spcAft>
                <a:spcPts val="725"/>
              </a:spcAft>
              <a:buFont typeface="Wingdings 3" panose="05040102010807070707" pitchFamily="18" charset="2"/>
              <a:buChar char=""/>
            </a:pPr>
            <a:r>
              <a:rPr lang="en-US"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Service Organizations.</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725"/>
              </a:spcAft>
              <a:buFont typeface="Wingdings 3" panose="05040102010807070707" pitchFamily="18" charset="2"/>
              <a:buChar char=""/>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Research and Development</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725"/>
              </a:spcAft>
              <a:buFont typeface="Wingdings 3" panose="05040102010807070707" pitchFamily="18" charset="2"/>
              <a:buChar char=""/>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Purchasing </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725"/>
              </a:spcAft>
              <a:buFont typeface="Wingdings 3" panose="05040102010807070707" pitchFamily="18" charset="2"/>
              <a:buChar char=""/>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Human Resource Management </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buFont typeface="Wingdings 3" panose="05040102010807070707" pitchFamily="18" charset="2"/>
              <a:buChar char=""/>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Accounting and Finance. </a:t>
            </a:r>
          </a:p>
          <a:p>
            <a:pPr marL="0" marR="0" lvl="0" indent="0" algn="just">
              <a:lnSpc>
                <a:spcPct val="150000"/>
              </a:lnSpc>
              <a:spcBef>
                <a:spcPts val="0"/>
              </a:spcBef>
              <a:spcAft>
                <a:spcPts val="0"/>
              </a:spcAft>
              <a:buNone/>
            </a:pP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7023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79D4-A578-4E42-92D3-BC087BD91EDA}"/>
              </a:ext>
            </a:extLst>
          </p:cNvPr>
          <p:cNvSpPr>
            <a:spLocks noGrp="1"/>
          </p:cNvSpPr>
          <p:nvPr>
            <p:ph type="title"/>
          </p:nvPr>
        </p:nvSpPr>
        <p:spPr>
          <a:xfrm>
            <a:off x="677334" y="381000"/>
            <a:ext cx="8596668" cy="685800"/>
          </a:xfrm>
        </p:spPr>
        <p:txBody>
          <a:bodyPr/>
          <a:lstStyle/>
          <a:p>
            <a:r>
              <a:rPr lang="en-US" sz="3600" i="0" u="none" strike="noStrike" baseline="0" dirty="0">
                <a:solidFill>
                  <a:srgbClr val="92D050"/>
                </a:solidFill>
                <a:latin typeface="Times New Roman" panose="02020603050405020304" pitchFamily="18" charset="0"/>
                <a:cs typeface="Times New Roman" panose="02020603050405020304" pitchFamily="18" charset="0"/>
              </a:rPr>
              <a:t>Programmable Logic Controller</a:t>
            </a:r>
          </a:p>
        </p:txBody>
      </p:sp>
      <p:sp>
        <p:nvSpPr>
          <p:cNvPr id="3" name="Content Placeholder 2">
            <a:extLst>
              <a:ext uri="{FF2B5EF4-FFF2-40B4-BE49-F238E27FC236}">
                <a16:creationId xmlns:a16="http://schemas.microsoft.com/office/drawing/2014/main" id="{9EE976A1-22FC-40C8-8D93-28E0CFDF16DB}"/>
              </a:ext>
            </a:extLst>
          </p:cNvPr>
          <p:cNvSpPr>
            <a:spLocks noGrp="1"/>
          </p:cNvSpPr>
          <p:nvPr>
            <p:ph idx="1"/>
          </p:nvPr>
        </p:nvSpPr>
        <p:spPr>
          <a:xfrm>
            <a:off x="677334" y="1336213"/>
            <a:ext cx="9304866" cy="1940387"/>
          </a:xfrm>
        </p:spPr>
        <p:txBody>
          <a:bodyPr/>
          <a:lstStyle/>
          <a:p>
            <a:pPr marL="0" indent="0" algn="just">
              <a:lnSpc>
                <a:spcPct val="150000"/>
              </a:lnSpc>
              <a:buNone/>
            </a:pPr>
            <a:r>
              <a:rPr lang="en-US" sz="1800" b="0" i="0" u="none" strike="noStrike" baseline="0" dirty="0">
                <a:solidFill>
                  <a:schemeClr val="tx1"/>
                </a:solidFill>
                <a:latin typeface="Times New Roman" panose="02020603050405020304" pitchFamily="18" charset="0"/>
                <a:cs typeface="Times New Roman" panose="02020603050405020304" pitchFamily="18" charset="0"/>
              </a:rPr>
              <a:t>A programmable logic controller, PLC is a digital computer used for automation of typically industrial electromechanical processes, such as control of machinery on factory assembly lines etc., It is a solid state user programmable control system with functions to control logic, sequencing, timing, arithmetic data manipulation and counting capabilities.</a:t>
            </a:r>
          </a:p>
          <a:p>
            <a:pPr marL="0" indent="0" algn="just">
              <a:lnSpc>
                <a:spcPct val="150000"/>
              </a:lnSpc>
              <a:buNone/>
            </a:pP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F6D15CE-2D84-4E08-B06F-744755CDDEFA}"/>
              </a:ext>
            </a:extLst>
          </p:cNvPr>
          <p:cNvPicPr>
            <a:picLocks noChangeAspect="1"/>
          </p:cNvPicPr>
          <p:nvPr/>
        </p:nvPicPr>
        <p:blipFill>
          <a:blip r:embed="rId2"/>
          <a:stretch>
            <a:fillRect/>
          </a:stretch>
        </p:blipFill>
        <p:spPr>
          <a:xfrm>
            <a:off x="1842845" y="3546013"/>
            <a:ext cx="7391400" cy="2626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017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445CA7-0432-4EEF-8A84-9E08365C1E55}"/>
              </a:ext>
            </a:extLst>
          </p:cNvPr>
          <p:cNvSpPr>
            <a:spLocks noGrp="1"/>
          </p:cNvSpPr>
          <p:nvPr>
            <p:ph idx="1"/>
          </p:nvPr>
        </p:nvSpPr>
        <p:spPr>
          <a:xfrm>
            <a:off x="609600" y="457200"/>
            <a:ext cx="9067800" cy="6477000"/>
          </a:xfrm>
        </p:spPr>
        <p:txBody>
          <a:bodyPr>
            <a:normAutofit/>
          </a:bodyPr>
          <a:lstStyle/>
          <a:p>
            <a:pPr marL="0" indent="0">
              <a:buNone/>
            </a:pPr>
            <a:r>
              <a:rPr lang="en-US" sz="2000" b="1" u="sng" dirty="0">
                <a:solidFill>
                  <a:schemeClr val="tx1"/>
                </a:solidFill>
                <a:latin typeface="Times New Roman" panose="02020603050405020304" pitchFamily="18" charset="0"/>
                <a:cs typeface="Times New Roman" panose="02020603050405020304" pitchFamily="18" charset="0"/>
              </a:rPr>
              <a:t>Advantages of PLC.</a:t>
            </a:r>
          </a:p>
          <a:p>
            <a:pPr>
              <a:buClrTx/>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Small physical size, shorter project time.</a:t>
            </a:r>
          </a:p>
          <a:p>
            <a:pPr>
              <a:buClrTx/>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Ability to communicate with computer systems in the plant. </a:t>
            </a:r>
          </a:p>
          <a:p>
            <a:pPr>
              <a:buClrTx/>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Ease of maintenance /troubleshooting. </a:t>
            </a:r>
          </a:p>
          <a:p>
            <a:pPr>
              <a:buClrTx/>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Reduced space</a:t>
            </a:r>
          </a:p>
          <a:p>
            <a:pPr marL="0" indent="0">
              <a:buNone/>
            </a:pPr>
            <a:r>
              <a:rPr lang="en-US" sz="2000" b="1" u="sng" dirty="0">
                <a:solidFill>
                  <a:schemeClr val="tx1"/>
                </a:solidFill>
                <a:latin typeface="Times New Roman" panose="02020603050405020304" pitchFamily="18" charset="0"/>
                <a:cs typeface="Times New Roman" panose="02020603050405020304" pitchFamily="18" charset="0"/>
              </a:rPr>
              <a:t>Disadvantages of PLC.</a:t>
            </a:r>
          </a:p>
          <a:p>
            <a:pPr algn="l" fontAlgn="base">
              <a:buClrTx/>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When a problem occurs, hold-up time is indefinite, usually long.</a:t>
            </a:r>
          </a:p>
          <a:p>
            <a:pPr algn="l" fontAlgn="base">
              <a:buClrTx/>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There are limitations of working of PLCs under high temperature, vibration conditions.</a:t>
            </a:r>
          </a:p>
          <a:p>
            <a:pPr algn="l" fontAlgn="base">
              <a:buClrTx/>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some PLCs turns on when</a:t>
            </a:r>
            <a:r>
              <a:rPr lang="en-US" sz="2000" dirty="0">
                <a:solidFill>
                  <a:schemeClr val="tx1"/>
                </a:solidFill>
                <a:latin typeface="Times New Roman" panose="02020603050405020304" pitchFamily="18" charset="0"/>
                <a:cs typeface="Times New Roman" panose="02020603050405020304" pitchFamily="18" charset="0"/>
              </a:rPr>
              <a:t> power </a:t>
            </a:r>
            <a:r>
              <a:rPr lang="en-US" sz="2000" b="0" i="0" dirty="0">
                <a:solidFill>
                  <a:schemeClr val="tx1"/>
                </a:solidFill>
                <a:effectLst/>
                <a:latin typeface="Times New Roman" panose="02020603050405020304" pitchFamily="18" charset="0"/>
                <a:cs typeface="Times New Roman" panose="02020603050405020304" pitchFamily="18" charset="0"/>
              </a:rPr>
              <a:t>is restored and may cause any accident.</a:t>
            </a:r>
          </a:p>
          <a:p>
            <a:pPr marL="0" indent="0" algn="l" fontAlgn="base">
              <a:buClrTx/>
              <a:buNone/>
            </a:pPr>
            <a:r>
              <a:rPr lang="en-US" sz="2000" b="1" u="sng" dirty="0">
                <a:solidFill>
                  <a:schemeClr val="tx1"/>
                </a:solidFill>
                <a:latin typeface="Times New Roman" panose="02020603050405020304" pitchFamily="18" charset="0"/>
                <a:cs typeface="Times New Roman" panose="02020603050405020304" pitchFamily="18" charset="0"/>
              </a:rPr>
              <a:t>Applications of PLC.</a:t>
            </a:r>
          </a:p>
          <a:p>
            <a:pPr algn="just" fontAlgn="base">
              <a:buClrTx/>
              <a:buFont typeface="Arial" panose="020B0604020202020204" pitchFamily="34" charset="0"/>
              <a:buChar char="•"/>
            </a:pPr>
            <a:r>
              <a:rPr lang="en-US" sz="2000" i="0" dirty="0">
                <a:solidFill>
                  <a:schemeClr val="tx1"/>
                </a:solidFill>
                <a:effectLst/>
                <a:latin typeface="Times New Roman" panose="02020603050405020304" pitchFamily="18" charset="0"/>
                <a:cs typeface="Times New Roman" panose="02020603050405020304" pitchFamily="18" charset="0"/>
              </a:rPr>
              <a:t>Petrochemical industry</a:t>
            </a:r>
          </a:p>
          <a:p>
            <a:pPr algn="just" fontAlgn="base">
              <a:buClrTx/>
              <a:buFont typeface="Arial" panose="020B0604020202020204" pitchFamily="34" charset="0"/>
              <a:buChar char="•"/>
            </a:pPr>
            <a:r>
              <a:rPr lang="en-US" sz="2000" i="0" dirty="0">
                <a:solidFill>
                  <a:schemeClr val="tx1"/>
                </a:solidFill>
                <a:effectLst/>
                <a:latin typeface="Times New Roman" panose="02020603050405020304" pitchFamily="18" charset="0"/>
                <a:cs typeface="Times New Roman" panose="02020603050405020304" pitchFamily="18" charset="0"/>
              </a:rPr>
              <a:t>Steel industry</a:t>
            </a:r>
          </a:p>
          <a:p>
            <a:pPr algn="just" fontAlgn="base">
              <a:buClrTx/>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Nuclear power generation plants.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2279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4F2C-7862-46F6-8413-27852541B2A1}"/>
              </a:ext>
            </a:extLst>
          </p:cNvPr>
          <p:cNvSpPr>
            <a:spLocks noGrp="1"/>
          </p:cNvSpPr>
          <p:nvPr>
            <p:ph type="title"/>
          </p:nvPr>
        </p:nvSpPr>
        <p:spPr>
          <a:xfrm>
            <a:off x="677334" y="152400"/>
            <a:ext cx="8847666" cy="685800"/>
          </a:xfrm>
        </p:spPr>
        <p:txBody>
          <a:bodyPr/>
          <a:lstStyle/>
          <a:p>
            <a:r>
              <a:rPr lang="en-US" dirty="0">
                <a:latin typeface="Times New Roman" panose="02020603050405020304" pitchFamily="18" charset="0"/>
                <a:cs typeface="Times New Roman" panose="02020603050405020304" pitchFamily="18" charset="0"/>
              </a:rPr>
              <a:t>Supervisory Control And Data Acquisition</a:t>
            </a:r>
          </a:p>
        </p:txBody>
      </p:sp>
      <p:sp>
        <p:nvSpPr>
          <p:cNvPr id="3" name="Content Placeholder 2">
            <a:extLst>
              <a:ext uri="{FF2B5EF4-FFF2-40B4-BE49-F238E27FC236}">
                <a16:creationId xmlns:a16="http://schemas.microsoft.com/office/drawing/2014/main" id="{AC82E0E5-E91E-4E79-8D34-A06669FE4DAE}"/>
              </a:ext>
            </a:extLst>
          </p:cNvPr>
          <p:cNvSpPr>
            <a:spLocks noGrp="1"/>
          </p:cNvSpPr>
          <p:nvPr>
            <p:ph idx="1"/>
          </p:nvPr>
        </p:nvSpPr>
        <p:spPr>
          <a:xfrm>
            <a:off x="677334" y="914400"/>
            <a:ext cx="8596668" cy="2679768"/>
          </a:xfrm>
        </p:spPr>
        <p:txBody>
          <a:bodyPr>
            <a:normAutofit lnSpcReduction="10000"/>
          </a:bodyPr>
          <a:lstStyle/>
          <a:p>
            <a:pPr algn="just"/>
            <a:r>
              <a:rPr lang="en-US" sz="2000" dirty="0">
                <a:solidFill>
                  <a:schemeClr val="tx1"/>
                </a:solidFill>
                <a:effectLst/>
                <a:latin typeface="Times New Roman" panose="02020603050405020304" pitchFamily="18" charset="0"/>
                <a:ea typeface="Calibri" panose="020F0502020204030204" pitchFamily="34" charset="0"/>
              </a:rPr>
              <a:t>In the year 1960, the first computer-based supervisory </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control system</a:t>
            </a:r>
            <a:r>
              <a:rPr lang="en-US" sz="2000" dirty="0">
                <a:solidFill>
                  <a:schemeClr val="tx1"/>
                </a:solidFill>
                <a:effectLst/>
                <a:latin typeface="Times New Roman" panose="02020603050405020304" pitchFamily="18" charset="0"/>
                <a:ea typeface="Calibri" panose="020F0502020204030204" pitchFamily="34" charset="0"/>
              </a:rPr>
              <a:t> came into existence. And that was designed on mainframe computer technology. </a:t>
            </a:r>
          </a:p>
          <a:p>
            <a:pPr algn="just"/>
            <a:r>
              <a:rPr lang="en-US" sz="2000" dirty="0">
                <a:solidFill>
                  <a:schemeClr val="tx1"/>
                </a:solidFill>
                <a:effectLst/>
                <a:latin typeface="Times New Roman" panose="02020603050405020304" pitchFamily="18" charset="0"/>
                <a:ea typeface="Calibri" panose="020F0502020204030204" pitchFamily="34" charset="0"/>
              </a:rPr>
              <a:t>SCADA stands for Supervisory Control And Data Acquisition</a:t>
            </a:r>
            <a:r>
              <a:rPr lang="en-US" sz="2000" dirty="0">
                <a:solidFill>
                  <a:schemeClr val="tx1"/>
                </a:solidFill>
                <a:latin typeface="Times New Roman" panose="02020603050405020304" pitchFamily="18" charset="0"/>
                <a:ea typeface="Calibri" panose="020F0502020204030204" pitchFamily="34" charset="0"/>
              </a:rPr>
              <a:t>.</a:t>
            </a:r>
          </a:p>
          <a:p>
            <a:pPr algn="just"/>
            <a:r>
              <a:rPr lang="en-US" sz="2000" dirty="0">
                <a:solidFill>
                  <a:schemeClr val="tx1"/>
                </a:solidFill>
                <a:latin typeface="Times New Roman" panose="02020603050405020304" pitchFamily="18" charset="0"/>
                <a:ea typeface="Calibri" panose="020F0502020204030204" pitchFamily="34" charset="0"/>
              </a:rPr>
              <a:t>I</a:t>
            </a:r>
            <a:r>
              <a:rPr lang="en-US" sz="2000" dirty="0">
                <a:solidFill>
                  <a:schemeClr val="tx1"/>
                </a:solidFill>
                <a:effectLst/>
                <a:latin typeface="Times New Roman" panose="02020603050405020304" pitchFamily="18" charset="0"/>
                <a:ea typeface="Calibri" panose="020F0502020204030204" pitchFamily="34" charset="0"/>
              </a:rPr>
              <a:t>t is a purely software package that is positioned on top of hard-ware to which it is interfaced, in general via PLC</a:t>
            </a:r>
          </a:p>
          <a:p>
            <a:pPr algn="just"/>
            <a:r>
              <a:rPr lang="en-US" sz="2000" dirty="0">
                <a:solidFill>
                  <a:schemeClr val="tx1"/>
                </a:solidFill>
                <a:effectLst/>
                <a:latin typeface="Times New Roman" panose="02020603050405020304" pitchFamily="18" charset="0"/>
                <a:ea typeface="Calibri" panose="020F0502020204030204" pitchFamily="34" charset="0"/>
              </a:rPr>
              <a:t>SCADA systems are now also penetrating the experimental physics laboratories for the controls of ancillary systems such as cooling, ventilation, power distribution, etc.</a:t>
            </a:r>
            <a:endParaRPr lang="en-US" sz="2000" dirty="0">
              <a:solidFill>
                <a:schemeClr val="tx1"/>
              </a:solidFill>
            </a:endParaRPr>
          </a:p>
        </p:txBody>
      </p:sp>
      <p:sp>
        <p:nvSpPr>
          <p:cNvPr id="6" name="TextBox 5">
            <a:extLst>
              <a:ext uri="{FF2B5EF4-FFF2-40B4-BE49-F238E27FC236}">
                <a16:creationId xmlns:a16="http://schemas.microsoft.com/office/drawing/2014/main" id="{42D91535-857A-41C8-B5D4-24E765666B26}"/>
              </a:ext>
            </a:extLst>
          </p:cNvPr>
          <p:cNvSpPr txBox="1"/>
          <p:nvPr/>
        </p:nvSpPr>
        <p:spPr>
          <a:xfrm>
            <a:off x="587202" y="3683068"/>
            <a:ext cx="8686800" cy="2985433"/>
          </a:xfrm>
          <a:prstGeom prst="rect">
            <a:avLst/>
          </a:prstGeom>
          <a:noFill/>
        </p:spPr>
        <p:txBody>
          <a:bodyPr wrap="square" rtlCol="0">
            <a:spAutoFit/>
          </a:bodyPr>
          <a:lstStyle/>
          <a:p>
            <a:pPr>
              <a:lnSpc>
                <a:spcPct val="150000"/>
              </a:lnSpc>
            </a:pPr>
            <a:r>
              <a:rPr lang="en-US" sz="2000" b="1" dirty="0">
                <a:latin typeface="Times New Roman" panose="02020603050405020304" pitchFamily="18" charset="0"/>
                <a:cs typeface="Times New Roman" panose="02020603050405020304" pitchFamily="18" charset="0"/>
              </a:rPr>
              <a:t>Working Procedure of SCADA</a:t>
            </a:r>
          </a:p>
          <a:p>
            <a:pPr algn="just"/>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Primary functions of SCADA are performed through a combination of sensors, RTUs, controllers and communication networks.</a:t>
            </a:r>
          </a:p>
          <a:p>
            <a:pPr marL="457200" indent="-457200" algn="just">
              <a:buFont typeface="+mj-lt"/>
              <a:buAutoNum type="arabi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acquisitions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communications</a:t>
            </a:r>
          </a:p>
          <a:p>
            <a:pPr marL="457200" indent="-457200" algn="just">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Information/data presentation</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mj-lt"/>
              <a:buAutoNum type="arabicPeriod"/>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Monitoring/control</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284367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1383</TotalTime>
  <Words>1134</Words>
  <Application>Microsoft Office PowerPoint</Application>
  <PresentationFormat>Widescreen</PresentationFormat>
  <Paragraphs>123</Paragraphs>
  <Slides>21</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Bodoni MT</vt:lpstr>
      <vt:lpstr>Calibri</vt:lpstr>
      <vt:lpstr>Symbol</vt:lpstr>
      <vt:lpstr>Times New Roman</vt:lpstr>
      <vt:lpstr>Trebuchet MS</vt:lpstr>
      <vt:lpstr>Wingdings</vt:lpstr>
      <vt:lpstr>Wingdings 3</vt:lpstr>
      <vt:lpstr>Facet</vt:lpstr>
      <vt:lpstr>WELCOME</vt:lpstr>
      <vt:lpstr>PowerPoint Presentation</vt:lpstr>
      <vt:lpstr>PowerPoint Presentation</vt:lpstr>
      <vt:lpstr>CONTENTS</vt:lpstr>
      <vt:lpstr>About the Company</vt:lpstr>
      <vt:lpstr>About the Departments</vt:lpstr>
      <vt:lpstr>Programmable Logic Controller</vt:lpstr>
      <vt:lpstr>PowerPoint Presentation</vt:lpstr>
      <vt:lpstr>Supervisory Control And Data Acquisition</vt:lpstr>
      <vt:lpstr>PowerPoint Presentation</vt:lpstr>
      <vt:lpstr>Subroutine</vt:lpstr>
      <vt:lpstr>Communication ports </vt:lpstr>
      <vt:lpstr>Mini-Project Carried Out At Internship</vt:lpstr>
      <vt:lpstr>PowerPoint Presentation</vt:lpstr>
      <vt:lpstr>Working Principle</vt:lpstr>
      <vt:lpstr>Ladder Logic of Mini-Project.</vt:lpstr>
      <vt:lpstr>SCADA Implementation of Mini-Project.</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VISVESVARAYA TECHNOLOGICAL UNIVERSITY      Jnana Sangama,Belgaum-591008     GHOUSIA COLLEGE OF ENGINEERING                             Ramanagaram-562159                                                                                    A  Project Seminar on “FEATURE EXTRACTOR ANALYSIS FOR TRAFFIC CLEARENCE IN EMERGENCY FOR AMBULANCE AND FIRE ENGINES ”                                                                                                            Presented By                             ISHWARYA                      1GC16EC020         PRASANNA C K          1GC16EC046         PREETHI K S                  1GC16EC047         ARFATH ALI KHAN       1GC15EC010                                               Under the Guidance of                                               Mrs. N.PRABA              Assistant Professor , Dept. of ECE, GCE, Ramanagaram -562159   </dc:title>
  <dc:creator>nagaraju keragodu</dc:creator>
  <cp:lastModifiedBy>vishwas v</cp:lastModifiedBy>
  <cp:revision>823</cp:revision>
  <cp:lastPrinted>2021-06-21T13:15:46Z</cp:lastPrinted>
  <dcterms:created xsi:type="dcterms:W3CDTF">2020-08-15T15:12:40Z</dcterms:created>
  <dcterms:modified xsi:type="dcterms:W3CDTF">2021-08-09T14:55:36Z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2020-05-13T00:00:00Z</vt:filetime>
  </property>
  <property fmtid="{D5CDD505-2E9C-101B-9397-08002B2CF9AE}" pid="3" name="Creator">
    <vt:lpwstr>Microsoft® PowerPoint® 2019</vt:lpwstr>
  </property>
  <property fmtid="{D5CDD505-2E9C-101B-9397-08002B2CF9AE}" pid="4" name="LastSaved">
    <vt:filetime>2020-08-15T00:00:00Z</vt:filetime>
  </property>
</Properties>
</file>